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36"/>
  </p:notesMasterIdLst>
  <p:sldIdLst>
    <p:sldId id="267" r:id="rId5"/>
    <p:sldId id="271" r:id="rId6"/>
    <p:sldId id="261" r:id="rId7"/>
    <p:sldId id="274" r:id="rId8"/>
    <p:sldId id="276" r:id="rId9"/>
    <p:sldId id="277" r:id="rId10"/>
    <p:sldId id="281" r:id="rId11"/>
    <p:sldId id="282" r:id="rId12"/>
    <p:sldId id="299" r:id="rId13"/>
    <p:sldId id="284" r:id="rId14"/>
    <p:sldId id="285" r:id="rId15"/>
    <p:sldId id="286" r:id="rId16"/>
    <p:sldId id="287" r:id="rId17"/>
    <p:sldId id="288" r:id="rId18"/>
    <p:sldId id="289" r:id="rId19"/>
    <p:sldId id="298" r:id="rId20"/>
    <p:sldId id="290" r:id="rId21"/>
    <p:sldId id="291" r:id="rId22"/>
    <p:sldId id="292" r:id="rId23"/>
    <p:sldId id="300" r:id="rId24"/>
    <p:sldId id="301" r:id="rId25"/>
    <p:sldId id="302" r:id="rId26"/>
    <p:sldId id="295" r:id="rId27"/>
    <p:sldId id="294" r:id="rId28"/>
    <p:sldId id="293" r:id="rId29"/>
    <p:sldId id="275" r:id="rId30"/>
    <p:sldId id="278" r:id="rId31"/>
    <p:sldId id="279" r:id="rId32"/>
    <p:sldId id="280" r:id="rId33"/>
    <p:sldId id="296" r:id="rId34"/>
    <p:sldId id="297"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DC65C233-BFBC-4D97-BAC2-C7856EB6FAFF}">
          <p14:sldIdLst>
            <p14:sldId id="267"/>
            <p14:sldId id="271"/>
            <p14:sldId id="261"/>
            <p14:sldId id="274"/>
            <p14:sldId id="276"/>
            <p14:sldId id="277"/>
            <p14:sldId id="281"/>
            <p14:sldId id="282"/>
            <p14:sldId id="299"/>
            <p14:sldId id="284"/>
            <p14:sldId id="285"/>
            <p14:sldId id="286"/>
            <p14:sldId id="287"/>
            <p14:sldId id="288"/>
            <p14:sldId id="289"/>
            <p14:sldId id="298"/>
            <p14:sldId id="290"/>
            <p14:sldId id="291"/>
            <p14:sldId id="292"/>
            <p14:sldId id="300"/>
            <p14:sldId id="301"/>
            <p14:sldId id="302"/>
            <p14:sldId id="295"/>
            <p14:sldId id="294"/>
            <p14:sldId id="293"/>
            <p14:sldId id="275"/>
            <p14:sldId id="278"/>
            <p14:sldId id="279"/>
            <p14:sldId id="280"/>
            <p14:sldId id="296"/>
            <p14:sldId id="297"/>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4F5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351"/>
    <p:restoredTop sz="94694"/>
  </p:normalViewPr>
  <p:slideViewPr>
    <p:cSldViewPr snapToGrid="0" showGuides="1">
      <p:cViewPr varScale="1">
        <p:scale>
          <a:sx n="150" d="100"/>
          <a:sy n="150" d="100"/>
        </p:scale>
        <p:origin x="1134" y="13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44542F-02BF-414D-AD94-860D7565363B}" type="datetimeFigureOut">
              <a:rPr lang="en-US" smtClean="0"/>
              <a:t>1/13/2025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CD51C1-9D21-9448-9353-F9850E7033E7}" type="slidenum">
              <a:rPr lang="en-US" smtClean="0"/>
              <a:t>‹#›</a:t>
            </a:fld>
            <a:endParaRPr lang="en-US" dirty="0"/>
          </a:p>
        </p:txBody>
      </p:sp>
    </p:spTree>
    <p:extLst>
      <p:ext uri="{BB962C8B-B14F-4D97-AF65-F5344CB8AC3E}">
        <p14:creationId xmlns:p14="http://schemas.microsoft.com/office/powerpoint/2010/main" val="891031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95CD51C1-9D21-9448-9353-F9850E7033E7}" type="slidenum">
              <a:rPr lang="en-US" smtClean="0"/>
              <a:t>25</a:t>
            </a:fld>
            <a:endParaRPr lang="en-US" dirty="0"/>
          </a:p>
        </p:txBody>
      </p:sp>
    </p:spTree>
    <p:extLst>
      <p:ext uri="{BB962C8B-B14F-4D97-AF65-F5344CB8AC3E}">
        <p14:creationId xmlns:p14="http://schemas.microsoft.com/office/powerpoint/2010/main" val="15456235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15" name="Picture 14" descr="A black background with red text&#10;&#10;Description automatically generated">
            <a:extLst>
              <a:ext uri="{FF2B5EF4-FFF2-40B4-BE49-F238E27FC236}">
                <a16:creationId xmlns:a16="http://schemas.microsoft.com/office/drawing/2014/main" id="{EBB8ADC1-3BCF-C143-38DC-105B5129F461}"/>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
        <p:nvSpPr>
          <p:cNvPr id="2" name="Title 1">
            <a:extLst>
              <a:ext uri="{FF2B5EF4-FFF2-40B4-BE49-F238E27FC236}">
                <a16:creationId xmlns:a16="http://schemas.microsoft.com/office/drawing/2014/main" id="{6D1FB394-BC19-FF2A-9A13-9DBA1473C2CE}"/>
              </a:ext>
            </a:extLst>
          </p:cNvPr>
          <p:cNvSpPr>
            <a:spLocks noGrp="1"/>
          </p:cNvSpPr>
          <p:nvPr>
            <p:ph type="ctrTitle"/>
          </p:nvPr>
        </p:nvSpPr>
        <p:spPr>
          <a:xfrm>
            <a:off x="371475" y="2743200"/>
            <a:ext cx="5724525" cy="1304637"/>
          </a:xfrm>
        </p:spPr>
        <p:txBody>
          <a:bodyPr anchor="t">
            <a:noAutofit/>
          </a:bodyPr>
          <a:lstStyle>
            <a:lvl1pPr algn="l">
              <a:defRPr sz="3000" b="1">
                <a:solidFill>
                  <a:srgbClr val="F94F5E"/>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F5BD2C11-029F-8520-DD34-C9A2CAE121B7}"/>
              </a:ext>
            </a:extLst>
          </p:cNvPr>
          <p:cNvSpPr>
            <a:spLocks noGrp="1"/>
          </p:cNvSpPr>
          <p:nvPr>
            <p:ph type="subTitle" idx="1"/>
          </p:nvPr>
        </p:nvSpPr>
        <p:spPr>
          <a:xfrm>
            <a:off x="371475" y="4114800"/>
            <a:ext cx="5724525" cy="732455"/>
          </a:xfrm>
        </p:spPr>
        <p:txBody>
          <a:bodyPr>
            <a:noAutofit/>
          </a:bodyPr>
          <a:lstStyle>
            <a:lvl1pPr marL="0" indent="0" algn="l">
              <a:buNone/>
              <a:defRPr sz="2000" b="1">
                <a:solidFill>
                  <a:srgbClr val="F94F5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21" name="Picture 20" descr="A red lines on a black background&#10;&#10;Description automatically generated">
            <a:extLst>
              <a:ext uri="{FF2B5EF4-FFF2-40B4-BE49-F238E27FC236}">
                <a16:creationId xmlns:a16="http://schemas.microsoft.com/office/drawing/2014/main" id="{9D5CB750-3C73-D152-A188-E94086715CBF}"/>
              </a:ext>
            </a:extLst>
          </p:cNvPr>
          <p:cNvPicPr>
            <a:picLocks noChangeAspect="1"/>
          </p:cNvPicPr>
          <p:nvPr userDrawn="1"/>
        </p:nvPicPr>
        <p:blipFill rotWithShape="1">
          <a:blip r:embed="rId3"/>
          <a:srcRect t="949" b="866"/>
          <a:stretch/>
        </p:blipFill>
        <p:spPr>
          <a:xfrm>
            <a:off x="5852160" y="-677860"/>
            <a:ext cx="9077253" cy="8639782"/>
          </a:xfrm>
          <a:prstGeom prst="rect">
            <a:avLst/>
          </a:prstGeom>
        </p:spPr>
      </p:pic>
    </p:spTree>
    <p:extLst>
      <p:ext uri="{BB962C8B-B14F-4D97-AF65-F5344CB8AC3E}">
        <p14:creationId xmlns:p14="http://schemas.microsoft.com/office/powerpoint/2010/main" val="1970705834"/>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2" userDrawn="1">
          <p15:clr>
            <a:srgbClr val="FBAE40"/>
          </p15:clr>
        </p15:guide>
        <p15:guide id="4" pos="234" userDrawn="1">
          <p15:clr>
            <a:srgbClr val="FBAE40"/>
          </p15:clr>
        </p15:guide>
        <p15:guide id="5" pos="7446" userDrawn="1">
          <p15:clr>
            <a:srgbClr val="FBAE40"/>
          </p15:clr>
        </p15:guide>
        <p15:guide id="6" orient="horz" pos="4088" userDrawn="1">
          <p15:clr>
            <a:srgbClr val="FBAE40"/>
          </p15:clr>
        </p15:guide>
        <p15:guide id="7" orient="horz" pos="1729"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break slide">
    <p:bg>
      <p:bgPr>
        <a:solidFill>
          <a:srgbClr val="F94F5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7A33AD-54AC-06EC-46D8-7F1FCF2AB672}"/>
              </a:ext>
            </a:extLst>
          </p:cNvPr>
          <p:cNvSpPr>
            <a:spLocks noGrp="1"/>
          </p:cNvSpPr>
          <p:nvPr>
            <p:ph type="title"/>
          </p:nvPr>
        </p:nvSpPr>
        <p:spPr>
          <a:xfrm>
            <a:off x="371475" y="2743200"/>
            <a:ext cx="8197759" cy="1294719"/>
          </a:xfrm>
        </p:spPr>
        <p:txBody>
          <a:bodyPr anchor="t"/>
          <a:lstStyle>
            <a:lvl1pPr>
              <a:defRPr sz="3000" b="1">
                <a:solidFill>
                  <a:schemeClr val="bg1"/>
                </a:solidFill>
              </a:defRPr>
            </a:lvl1pPr>
          </a:lstStyle>
          <a:p>
            <a:r>
              <a:rPr lang="en-GB" dirty="0"/>
              <a:t>Click to edit Master title style</a:t>
            </a:r>
            <a:endParaRPr lang="en-US" dirty="0"/>
          </a:p>
        </p:txBody>
      </p:sp>
      <p:sp>
        <p:nvSpPr>
          <p:cNvPr id="6" name="Slide Number Placeholder 5">
            <a:extLst>
              <a:ext uri="{FF2B5EF4-FFF2-40B4-BE49-F238E27FC236}">
                <a16:creationId xmlns:a16="http://schemas.microsoft.com/office/drawing/2014/main" id="{667D6257-F37F-7C3B-B8CF-1FB138D1FCA2}"/>
              </a:ext>
            </a:extLst>
          </p:cNvPr>
          <p:cNvSpPr>
            <a:spLocks noGrp="1"/>
          </p:cNvSpPr>
          <p:nvPr>
            <p:ph type="sldNum" sz="quarter" idx="12"/>
          </p:nvPr>
        </p:nvSpPr>
        <p:spPr>
          <a:xfrm>
            <a:off x="9077325" y="6145200"/>
            <a:ext cx="2743200" cy="365125"/>
          </a:xfrm>
        </p:spPr>
        <p:txBody>
          <a:bodyPr anchor="b"/>
          <a:lstStyle>
            <a:lvl1pPr>
              <a:defRPr sz="900" b="1">
                <a:solidFill>
                  <a:schemeClr val="bg1"/>
                </a:solidFill>
              </a:defRPr>
            </a:lvl1pPr>
          </a:lstStyle>
          <a:p>
            <a:fld id="{A430D53F-7AF1-F143-B210-007F962CC27B}" type="slidenum">
              <a:rPr lang="en-US" smtClean="0"/>
              <a:pPr/>
              <a:t>‹#›</a:t>
            </a:fld>
            <a:endParaRPr lang="en-US" dirty="0"/>
          </a:p>
        </p:txBody>
      </p:sp>
      <p:pic>
        <p:nvPicPr>
          <p:cNvPr id="10" name="Picture 9" descr="A black background with white text&#10;&#10;Description automatically generated">
            <a:extLst>
              <a:ext uri="{FF2B5EF4-FFF2-40B4-BE49-F238E27FC236}">
                <a16:creationId xmlns:a16="http://schemas.microsoft.com/office/drawing/2014/main" id="{D03186BE-B321-49AD-9C21-0CB5F9E70D1D}"/>
              </a:ext>
            </a:extLst>
          </p:cNvPr>
          <p:cNvPicPr>
            <a:picLocks noChangeAspect="1"/>
          </p:cNvPicPr>
          <p:nvPr userDrawn="1"/>
        </p:nvPicPr>
        <p:blipFill rotWithShape="1">
          <a:blip r:embed="rId2"/>
          <a:srcRect l="4780" t="15793" r="4638" b="16218"/>
          <a:stretch/>
        </p:blipFill>
        <p:spPr>
          <a:xfrm>
            <a:off x="371475" y="361407"/>
            <a:ext cx="2474201" cy="547288"/>
          </a:xfrm>
          <a:prstGeom prst="rect">
            <a:avLst/>
          </a:prstGeom>
        </p:spPr>
      </p:pic>
    </p:spTree>
    <p:extLst>
      <p:ext uri="{BB962C8B-B14F-4D97-AF65-F5344CB8AC3E}">
        <p14:creationId xmlns:p14="http://schemas.microsoft.com/office/powerpoint/2010/main" val="388866905"/>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guide id="3" pos="234" userDrawn="1">
          <p15:clr>
            <a:srgbClr val="FBAE40"/>
          </p15:clr>
        </p15:guide>
        <p15:guide id="4" orient="horz" pos="232" userDrawn="1">
          <p15:clr>
            <a:srgbClr val="FBAE40"/>
          </p15:clr>
        </p15:guide>
        <p15:guide id="5" pos="7446" userDrawn="1">
          <p15:clr>
            <a:srgbClr val="FBAE40"/>
          </p15:clr>
        </p15:guide>
        <p15:guide id="6" orient="horz" pos="408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bg>
      <p:bgPr>
        <a:solidFill>
          <a:srgbClr val="F94F5E"/>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98F7A-775A-40A7-D2C3-73601DD83CC8}"/>
              </a:ext>
            </a:extLst>
          </p:cNvPr>
          <p:cNvSpPr>
            <a:spLocks noGrp="1"/>
          </p:cNvSpPr>
          <p:nvPr>
            <p:ph type="title"/>
          </p:nvPr>
        </p:nvSpPr>
        <p:spPr>
          <a:xfrm>
            <a:off x="6096000" y="1052513"/>
            <a:ext cx="5724525" cy="1325563"/>
          </a:xfrm>
        </p:spPr>
        <p:txBody>
          <a:bodyPr anchor="t"/>
          <a:lstStyle>
            <a:lvl1pPr>
              <a:defRPr sz="3000" b="1">
                <a:solidFill>
                  <a:schemeClr val="bg1"/>
                </a:solidFill>
              </a:defRPr>
            </a:lvl1pPr>
          </a:lstStyle>
          <a:p>
            <a:r>
              <a:rPr lang="en-GB" dirty="0"/>
              <a:t>Click to edit Master title style</a:t>
            </a:r>
            <a:endParaRPr lang="en-US" dirty="0"/>
          </a:p>
        </p:txBody>
      </p:sp>
      <p:sp>
        <p:nvSpPr>
          <p:cNvPr id="7" name="Date Placeholder 2">
            <a:extLst>
              <a:ext uri="{FF2B5EF4-FFF2-40B4-BE49-F238E27FC236}">
                <a16:creationId xmlns:a16="http://schemas.microsoft.com/office/drawing/2014/main" id="{E3A099CC-2CB2-C61A-D9C5-7C4D21D8DEB8}"/>
              </a:ext>
            </a:extLst>
          </p:cNvPr>
          <p:cNvSpPr txBox="1">
            <a:spLocks/>
          </p:cNvSpPr>
          <p:nvPr userDrawn="1"/>
        </p:nvSpPr>
        <p:spPr>
          <a:xfrm>
            <a:off x="8035962" y="5559629"/>
            <a:ext cx="1617233"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+61 [08] 8373 2766</a:t>
            </a:r>
          </a:p>
          <a:p>
            <a:r>
              <a:rPr lang="en-US" dirty="0"/>
              <a:t>+61 [0] 408 320 684</a:t>
            </a:r>
          </a:p>
          <a:p>
            <a:r>
              <a:rPr lang="en-US" dirty="0"/>
              <a:t>admin@archboardsa.org.au</a:t>
            </a:r>
          </a:p>
        </p:txBody>
      </p:sp>
      <p:sp>
        <p:nvSpPr>
          <p:cNvPr id="8" name="Date Placeholder 2">
            <a:extLst>
              <a:ext uri="{FF2B5EF4-FFF2-40B4-BE49-F238E27FC236}">
                <a16:creationId xmlns:a16="http://schemas.microsoft.com/office/drawing/2014/main" id="{D45A140B-1151-F99D-DC1A-4B717EB1321E}"/>
              </a:ext>
            </a:extLst>
          </p:cNvPr>
          <p:cNvSpPr txBox="1">
            <a:spLocks/>
          </p:cNvSpPr>
          <p:nvPr userDrawn="1"/>
        </p:nvSpPr>
        <p:spPr>
          <a:xfrm>
            <a:off x="9975925" y="5559629"/>
            <a:ext cx="1423595"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archboardsa.org.au</a:t>
            </a:r>
          </a:p>
        </p:txBody>
      </p:sp>
      <p:pic>
        <p:nvPicPr>
          <p:cNvPr id="10" name="Picture 9" descr="A black background with white text&#10;&#10;Description automatically generated">
            <a:extLst>
              <a:ext uri="{FF2B5EF4-FFF2-40B4-BE49-F238E27FC236}">
                <a16:creationId xmlns:a16="http://schemas.microsoft.com/office/drawing/2014/main" id="{84724930-2216-27A3-8994-E50696566AA0}"/>
              </a:ext>
            </a:extLst>
          </p:cNvPr>
          <p:cNvPicPr>
            <a:picLocks noChangeAspect="1"/>
          </p:cNvPicPr>
          <p:nvPr userDrawn="1"/>
        </p:nvPicPr>
        <p:blipFill rotWithShape="1">
          <a:blip r:embed="rId2"/>
          <a:srcRect l="6481" t="14159" r="6542" b="15140"/>
          <a:stretch/>
        </p:blipFill>
        <p:spPr>
          <a:xfrm>
            <a:off x="6096000" y="4761970"/>
            <a:ext cx="1816387" cy="607529"/>
          </a:xfrm>
          <a:prstGeom prst="rect">
            <a:avLst/>
          </a:prstGeom>
        </p:spPr>
      </p:pic>
      <p:sp>
        <p:nvSpPr>
          <p:cNvPr id="15" name="Date Placeholder 2">
            <a:extLst>
              <a:ext uri="{FF2B5EF4-FFF2-40B4-BE49-F238E27FC236}">
                <a16:creationId xmlns:a16="http://schemas.microsoft.com/office/drawing/2014/main" id="{73C186FD-9EB3-9FA2-2007-610AEDBD5813}"/>
              </a:ext>
            </a:extLst>
          </p:cNvPr>
          <p:cNvSpPr txBox="1">
            <a:spLocks/>
          </p:cNvSpPr>
          <p:nvPr userDrawn="1"/>
        </p:nvSpPr>
        <p:spPr>
          <a:xfrm>
            <a:off x="6096000" y="5559629"/>
            <a:ext cx="1617233"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Level 2, 91 Halifax Street</a:t>
            </a:r>
          </a:p>
          <a:p>
            <a:r>
              <a:rPr lang="en-US" dirty="0"/>
              <a:t>Adelaide SA 5000</a:t>
            </a:r>
          </a:p>
          <a:p>
            <a:endParaRPr lang="en-US" dirty="0"/>
          </a:p>
          <a:p>
            <a:r>
              <a:rPr lang="en-US" dirty="0"/>
              <a:t>ABN 20 167 020 248</a:t>
            </a:r>
          </a:p>
        </p:txBody>
      </p:sp>
      <p:pic>
        <p:nvPicPr>
          <p:cNvPr id="18" name="Picture 17" descr="A white lines on a black background&#10;&#10;Description automatically generated">
            <a:extLst>
              <a:ext uri="{FF2B5EF4-FFF2-40B4-BE49-F238E27FC236}">
                <a16:creationId xmlns:a16="http://schemas.microsoft.com/office/drawing/2014/main" id="{763F3D59-5622-3DD7-C348-A7EE56EAD43C}"/>
              </a:ext>
            </a:extLst>
          </p:cNvPr>
          <p:cNvPicPr>
            <a:picLocks noChangeAspect="1"/>
          </p:cNvPicPr>
          <p:nvPr userDrawn="1"/>
        </p:nvPicPr>
        <p:blipFill rotWithShape="1">
          <a:blip r:embed="rId3"/>
          <a:srcRect t="879" b="879"/>
          <a:stretch/>
        </p:blipFill>
        <p:spPr>
          <a:xfrm>
            <a:off x="-536339" y="1046162"/>
            <a:ext cx="5724525" cy="5451794"/>
          </a:xfrm>
          <a:prstGeom prst="rect">
            <a:avLst/>
          </a:prstGeom>
        </p:spPr>
      </p:pic>
    </p:spTree>
    <p:extLst>
      <p:ext uri="{BB962C8B-B14F-4D97-AF65-F5344CB8AC3E}">
        <p14:creationId xmlns:p14="http://schemas.microsoft.com/office/powerpoint/2010/main" val="4148404929"/>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46" userDrawn="1">
          <p15:clr>
            <a:srgbClr val="FBAE40"/>
          </p15:clr>
        </p15:guide>
        <p15:guide id="4" orient="horz" pos="4088" userDrawn="1">
          <p15:clr>
            <a:srgbClr val="FBAE40"/>
          </p15:clr>
        </p15:guide>
        <p15:guide id="5" orient="horz" pos="232" userDrawn="1">
          <p15:clr>
            <a:srgbClr val="FBAE40"/>
          </p15:clr>
        </p15:guide>
        <p15:guide id="6" pos="234" userDrawn="1">
          <p15:clr>
            <a:srgbClr val="FBAE40"/>
          </p15:clr>
        </p15:guide>
        <p15:guide id="7" orient="horz" pos="663"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End slide_No title">
    <p:bg>
      <p:bgPr>
        <a:solidFill>
          <a:srgbClr val="F94F5E"/>
        </a:solidFill>
        <a:effectLst/>
      </p:bgPr>
    </p:bg>
    <p:spTree>
      <p:nvGrpSpPr>
        <p:cNvPr id="1" name=""/>
        <p:cNvGrpSpPr/>
        <p:nvPr/>
      </p:nvGrpSpPr>
      <p:grpSpPr>
        <a:xfrm>
          <a:off x="0" y="0"/>
          <a:ext cx="0" cy="0"/>
          <a:chOff x="0" y="0"/>
          <a:chExt cx="0" cy="0"/>
        </a:xfrm>
      </p:grpSpPr>
      <p:sp>
        <p:nvSpPr>
          <p:cNvPr id="7" name="Date Placeholder 2">
            <a:extLst>
              <a:ext uri="{FF2B5EF4-FFF2-40B4-BE49-F238E27FC236}">
                <a16:creationId xmlns:a16="http://schemas.microsoft.com/office/drawing/2014/main" id="{E3A099CC-2CB2-C61A-D9C5-7C4D21D8DEB8}"/>
              </a:ext>
            </a:extLst>
          </p:cNvPr>
          <p:cNvSpPr txBox="1">
            <a:spLocks/>
          </p:cNvSpPr>
          <p:nvPr userDrawn="1"/>
        </p:nvSpPr>
        <p:spPr>
          <a:xfrm>
            <a:off x="8035962" y="5559629"/>
            <a:ext cx="1617233"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+61 [08] 8373 2766</a:t>
            </a:r>
          </a:p>
          <a:p>
            <a:r>
              <a:rPr lang="en-US" dirty="0"/>
              <a:t>+61 [0] 408 320 684</a:t>
            </a:r>
          </a:p>
          <a:p>
            <a:r>
              <a:rPr lang="en-US" dirty="0"/>
              <a:t>admin@archboardsa.org.au</a:t>
            </a:r>
          </a:p>
        </p:txBody>
      </p:sp>
      <p:sp>
        <p:nvSpPr>
          <p:cNvPr id="8" name="Date Placeholder 2">
            <a:extLst>
              <a:ext uri="{FF2B5EF4-FFF2-40B4-BE49-F238E27FC236}">
                <a16:creationId xmlns:a16="http://schemas.microsoft.com/office/drawing/2014/main" id="{D45A140B-1151-F99D-DC1A-4B717EB1321E}"/>
              </a:ext>
            </a:extLst>
          </p:cNvPr>
          <p:cNvSpPr txBox="1">
            <a:spLocks/>
          </p:cNvSpPr>
          <p:nvPr userDrawn="1"/>
        </p:nvSpPr>
        <p:spPr>
          <a:xfrm>
            <a:off x="9975925" y="5559629"/>
            <a:ext cx="1423595"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archboardsa.org.au</a:t>
            </a:r>
          </a:p>
        </p:txBody>
      </p:sp>
      <p:pic>
        <p:nvPicPr>
          <p:cNvPr id="10" name="Picture 9" descr="A black background with white text&#10;&#10;Description automatically generated">
            <a:extLst>
              <a:ext uri="{FF2B5EF4-FFF2-40B4-BE49-F238E27FC236}">
                <a16:creationId xmlns:a16="http://schemas.microsoft.com/office/drawing/2014/main" id="{84724930-2216-27A3-8994-E50696566AA0}"/>
              </a:ext>
            </a:extLst>
          </p:cNvPr>
          <p:cNvPicPr>
            <a:picLocks noChangeAspect="1"/>
          </p:cNvPicPr>
          <p:nvPr userDrawn="1"/>
        </p:nvPicPr>
        <p:blipFill rotWithShape="1">
          <a:blip r:embed="rId2"/>
          <a:srcRect l="6481" t="14159" r="6542" b="15140"/>
          <a:stretch/>
        </p:blipFill>
        <p:spPr>
          <a:xfrm>
            <a:off x="6096000" y="4761970"/>
            <a:ext cx="1816387" cy="607529"/>
          </a:xfrm>
          <a:prstGeom prst="rect">
            <a:avLst/>
          </a:prstGeom>
        </p:spPr>
      </p:pic>
      <p:sp>
        <p:nvSpPr>
          <p:cNvPr id="15" name="Date Placeholder 2">
            <a:extLst>
              <a:ext uri="{FF2B5EF4-FFF2-40B4-BE49-F238E27FC236}">
                <a16:creationId xmlns:a16="http://schemas.microsoft.com/office/drawing/2014/main" id="{73C186FD-9EB3-9FA2-2007-610AEDBD5813}"/>
              </a:ext>
            </a:extLst>
          </p:cNvPr>
          <p:cNvSpPr txBox="1">
            <a:spLocks/>
          </p:cNvSpPr>
          <p:nvPr userDrawn="1"/>
        </p:nvSpPr>
        <p:spPr>
          <a:xfrm>
            <a:off x="6096000" y="5559629"/>
            <a:ext cx="1617233" cy="955174"/>
          </a:xfrm>
          <a:prstGeom prst="rect">
            <a:avLst/>
          </a:prstGeom>
        </p:spPr>
        <p:txBody>
          <a:bodyPr vert="horz" lIns="0" tIns="0" rIns="0" bIns="0" rtlCol="0" anchor="b"/>
          <a:lstStyle>
            <a:defPPr>
              <a:defRPr lang="en-US"/>
            </a:defPPr>
            <a:lvl1pPr marL="0" algn="l" defTabSz="914400" rtl="0" eaLnBrk="1" latinLnBrk="0" hangingPunct="1">
              <a:defRPr sz="9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Level 2, 91 Halifax Street</a:t>
            </a:r>
          </a:p>
          <a:p>
            <a:r>
              <a:rPr lang="en-US" dirty="0"/>
              <a:t>Adelaide SA 5000</a:t>
            </a:r>
          </a:p>
          <a:p>
            <a:endParaRPr lang="en-US" dirty="0"/>
          </a:p>
          <a:p>
            <a:r>
              <a:rPr lang="en-US" dirty="0"/>
              <a:t>ABN 20 167 020 248</a:t>
            </a:r>
          </a:p>
        </p:txBody>
      </p:sp>
      <p:pic>
        <p:nvPicPr>
          <p:cNvPr id="18" name="Picture 17" descr="A white lines on a black background&#10;&#10;Description automatically generated">
            <a:extLst>
              <a:ext uri="{FF2B5EF4-FFF2-40B4-BE49-F238E27FC236}">
                <a16:creationId xmlns:a16="http://schemas.microsoft.com/office/drawing/2014/main" id="{763F3D59-5622-3DD7-C348-A7EE56EAD43C}"/>
              </a:ext>
            </a:extLst>
          </p:cNvPr>
          <p:cNvPicPr>
            <a:picLocks noChangeAspect="1"/>
          </p:cNvPicPr>
          <p:nvPr userDrawn="1"/>
        </p:nvPicPr>
        <p:blipFill rotWithShape="1">
          <a:blip r:embed="rId3"/>
          <a:srcRect t="879" b="879"/>
          <a:stretch/>
        </p:blipFill>
        <p:spPr>
          <a:xfrm>
            <a:off x="-536339" y="1046162"/>
            <a:ext cx="5724525" cy="5451794"/>
          </a:xfrm>
          <a:prstGeom prst="rect">
            <a:avLst/>
          </a:prstGeom>
        </p:spPr>
      </p:pic>
    </p:spTree>
    <p:extLst>
      <p:ext uri="{BB962C8B-B14F-4D97-AF65-F5344CB8AC3E}">
        <p14:creationId xmlns:p14="http://schemas.microsoft.com/office/powerpoint/2010/main" val="4102582335"/>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46" userDrawn="1">
          <p15:clr>
            <a:srgbClr val="FBAE40"/>
          </p15:clr>
        </p15:guide>
        <p15:guide id="4" orient="horz" pos="4088" userDrawn="1">
          <p15:clr>
            <a:srgbClr val="FBAE40"/>
          </p15:clr>
        </p15:guide>
        <p15:guide id="5" orient="horz" pos="232" userDrawn="1">
          <p15:clr>
            <a:srgbClr val="FBAE40"/>
          </p15:clr>
        </p15:guide>
        <p15:guide id="6" pos="234" userDrawn="1">
          <p15:clr>
            <a:srgbClr val="FBAE40"/>
          </p15:clr>
        </p15:guide>
        <p15:guide id="7" orient="horz" pos="66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Black Text">
    <p:bg>
      <p:bgPr>
        <a:solidFill>
          <a:schemeClr val="bg1"/>
        </a:solidFill>
        <a:effectLst/>
      </p:bgPr>
    </p:bg>
    <p:spTree>
      <p:nvGrpSpPr>
        <p:cNvPr id="1" name=""/>
        <p:cNvGrpSpPr/>
        <p:nvPr/>
      </p:nvGrpSpPr>
      <p:grpSpPr>
        <a:xfrm>
          <a:off x="0" y="0"/>
          <a:ext cx="0" cy="0"/>
          <a:chOff x="0" y="0"/>
          <a:chExt cx="0" cy="0"/>
        </a:xfrm>
      </p:grpSpPr>
      <p:pic>
        <p:nvPicPr>
          <p:cNvPr id="15" name="Picture 14" descr="A black background with red text&#10;&#10;Description automatically generated">
            <a:extLst>
              <a:ext uri="{FF2B5EF4-FFF2-40B4-BE49-F238E27FC236}">
                <a16:creationId xmlns:a16="http://schemas.microsoft.com/office/drawing/2014/main" id="{EBB8ADC1-3BCF-C143-38DC-105B5129F461}"/>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
        <p:nvSpPr>
          <p:cNvPr id="2" name="Title 1">
            <a:extLst>
              <a:ext uri="{FF2B5EF4-FFF2-40B4-BE49-F238E27FC236}">
                <a16:creationId xmlns:a16="http://schemas.microsoft.com/office/drawing/2014/main" id="{6D1FB394-BC19-FF2A-9A13-9DBA1473C2CE}"/>
              </a:ext>
            </a:extLst>
          </p:cNvPr>
          <p:cNvSpPr>
            <a:spLocks noGrp="1"/>
          </p:cNvSpPr>
          <p:nvPr>
            <p:ph type="ctrTitle"/>
          </p:nvPr>
        </p:nvSpPr>
        <p:spPr>
          <a:xfrm>
            <a:off x="371475" y="2743200"/>
            <a:ext cx="5724525" cy="1304637"/>
          </a:xfrm>
        </p:spPr>
        <p:txBody>
          <a:bodyPr anchor="t">
            <a:noAutofit/>
          </a:bodyPr>
          <a:lstStyle>
            <a:lvl1pPr algn="l">
              <a:defRPr sz="3000" b="1">
                <a:solidFill>
                  <a:schemeClr val="tx1"/>
                </a:solidFill>
              </a:defRPr>
            </a:lvl1pPr>
          </a:lstStyle>
          <a:p>
            <a:r>
              <a:rPr lang="en-GB" dirty="0"/>
              <a:t>Click to edit Master title style</a:t>
            </a:r>
            <a:endParaRPr lang="en-US" dirty="0"/>
          </a:p>
        </p:txBody>
      </p:sp>
      <p:sp>
        <p:nvSpPr>
          <p:cNvPr id="3" name="Subtitle 2">
            <a:extLst>
              <a:ext uri="{FF2B5EF4-FFF2-40B4-BE49-F238E27FC236}">
                <a16:creationId xmlns:a16="http://schemas.microsoft.com/office/drawing/2014/main" id="{F5BD2C11-029F-8520-DD34-C9A2CAE121B7}"/>
              </a:ext>
            </a:extLst>
          </p:cNvPr>
          <p:cNvSpPr>
            <a:spLocks noGrp="1"/>
          </p:cNvSpPr>
          <p:nvPr>
            <p:ph type="subTitle" idx="1"/>
          </p:nvPr>
        </p:nvSpPr>
        <p:spPr>
          <a:xfrm>
            <a:off x="371475" y="4114800"/>
            <a:ext cx="5724525" cy="732455"/>
          </a:xfrm>
        </p:spPr>
        <p:txBody>
          <a:bodyPr>
            <a:noAutofit/>
          </a:bodyPr>
          <a:lstStyle>
            <a:lvl1pPr marL="0" indent="0" algn="l">
              <a:buNone/>
              <a:defRPr sz="2000" b="1">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US" dirty="0"/>
          </a:p>
        </p:txBody>
      </p:sp>
      <p:pic>
        <p:nvPicPr>
          <p:cNvPr id="21" name="Picture 20" descr="A red lines on a black background&#10;&#10;Description automatically generated">
            <a:extLst>
              <a:ext uri="{FF2B5EF4-FFF2-40B4-BE49-F238E27FC236}">
                <a16:creationId xmlns:a16="http://schemas.microsoft.com/office/drawing/2014/main" id="{9D5CB750-3C73-D152-A188-E94086715CBF}"/>
              </a:ext>
            </a:extLst>
          </p:cNvPr>
          <p:cNvPicPr>
            <a:picLocks noChangeAspect="1"/>
          </p:cNvPicPr>
          <p:nvPr userDrawn="1"/>
        </p:nvPicPr>
        <p:blipFill rotWithShape="1">
          <a:blip r:embed="rId3"/>
          <a:srcRect t="949" b="866"/>
          <a:stretch/>
        </p:blipFill>
        <p:spPr>
          <a:xfrm>
            <a:off x="5852160" y="-677860"/>
            <a:ext cx="9077253" cy="8639782"/>
          </a:xfrm>
          <a:prstGeom prst="rect">
            <a:avLst/>
          </a:prstGeom>
        </p:spPr>
      </p:pic>
    </p:spTree>
    <p:extLst>
      <p:ext uri="{BB962C8B-B14F-4D97-AF65-F5344CB8AC3E}">
        <p14:creationId xmlns:p14="http://schemas.microsoft.com/office/powerpoint/2010/main" val="3072135252"/>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2" userDrawn="1">
          <p15:clr>
            <a:srgbClr val="FBAE40"/>
          </p15:clr>
        </p15:guide>
        <p15:guide id="4" pos="234" userDrawn="1">
          <p15:clr>
            <a:srgbClr val="FBAE40"/>
          </p15:clr>
        </p15:guide>
        <p15:guide id="5" pos="7446" userDrawn="1">
          <p15:clr>
            <a:srgbClr val="FBAE40"/>
          </p15:clr>
        </p15:guide>
        <p15:guide id="6" orient="horz" pos="4088" userDrawn="1">
          <p15:clr>
            <a:srgbClr val="FBAE40"/>
          </p15:clr>
        </p15:guide>
        <p15:guide id="7" orient="horz" pos="1729"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_No Text">
    <p:bg>
      <p:bgPr>
        <a:solidFill>
          <a:schemeClr val="bg1"/>
        </a:solidFill>
        <a:effectLst/>
      </p:bgPr>
    </p:bg>
    <p:spTree>
      <p:nvGrpSpPr>
        <p:cNvPr id="1" name=""/>
        <p:cNvGrpSpPr/>
        <p:nvPr/>
      </p:nvGrpSpPr>
      <p:grpSpPr>
        <a:xfrm>
          <a:off x="0" y="0"/>
          <a:ext cx="0" cy="0"/>
          <a:chOff x="0" y="0"/>
          <a:chExt cx="0" cy="0"/>
        </a:xfrm>
      </p:grpSpPr>
      <p:pic>
        <p:nvPicPr>
          <p:cNvPr id="15" name="Picture 14" descr="A black background with red text&#10;&#10;Description automatically generated">
            <a:extLst>
              <a:ext uri="{FF2B5EF4-FFF2-40B4-BE49-F238E27FC236}">
                <a16:creationId xmlns:a16="http://schemas.microsoft.com/office/drawing/2014/main" id="{EBB8ADC1-3BCF-C143-38DC-105B5129F461}"/>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pic>
        <p:nvPicPr>
          <p:cNvPr id="21" name="Picture 20" descr="A red lines on a black background&#10;&#10;Description automatically generated">
            <a:extLst>
              <a:ext uri="{FF2B5EF4-FFF2-40B4-BE49-F238E27FC236}">
                <a16:creationId xmlns:a16="http://schemas.microsoft.com/office/drawing/2014/main" id="{9D5CB750-3C73-D152-A188-E94086715CBF}"/>
              </a:ext>
            </a:extLst>
          </p:cNvPr>
          <p:cNvPicPr>
            <a:picLocks noChangeAspect="1"/>
          </p:cNvPicPr>
          <p:nvPr userDrawn="1"/>
        </p:nvPicPr>
        <p:blipFill rotWithShape="1">
          <a:blip r:embed="rId3"/>
          <a:srcRect t="949" b="866"/>
          <a:stretch/>
        </p:blipFill>
        <p:spPr>
          <a:xfrm>
            <a:off x="5852160" y="-677860"/>
            <a:ext cx="9077253" cy="8639782"/>
          </a:xfrm>
          <a:prstGeom prst="rect">
            <a:avLst/>
          </a:prstGeom>
        </p:spPr>
      </p:pic>
    </p:spTree>
    <p:extLst>
      <p:ext uri="{BB962C8B-B14F-4D97-AF65-F5344CB8AC3E}">
        <p14:creationId xmlns:p14="http://schemas.microsoft.com/office/powerpoint/2010/main" val="1187309116"/>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orient="horz" pos="232" userDrawn="1">
          <p15:clr>
            <a:srgbClr val="FBAE40"/>
          </p15:clr>
        </p15:guide>
        <p15:guide id="4" pos="234" userDrawn="1">
          <p15:clr>
            <a:srgbClr val="FBAE40"/>
          </p15:clr>
        </p15:guide>
        <p15:guide id="5" pos="7446" userDrawn="1">
          <p15:clr>
            <a:srgbClr val="FBAE40"/>
          </p15:clr>
        </p15:guide>
        <p15:guide id="6" orient="horz" pos="4088" userDrawn="1">
          <p15:clr>
            <a:srgbClr val="FBAE40"/>
          </p15:clr>
        </p15:guide>
        <p15:guide id="7" orient="horz" pos="1729"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4C77-80B6-DBD0-DB1D-9D2B208F11E3}"/>
              </a:ext>
            </a:extLst>
          </p:cNvPr>
          <p:cNvSpPr>
            <a:spLocks noGrp="1"/>
          </p:cNvSpPr>
          <p:nvPr>
            <p:ph type="title"/>
          </p:nvPr>
        </p:nvSpPr>
        <p:spPr>
          <a:xfrm>
            <a:off x="371475" y="1861199"/>
            <a:ext cx="10515600" cy="900000"/>
          </a:xfrm>
        </p:spPr>
        <p:txBody>
          <a:bodyPr anchor="t"/>
          <a:lstStyle>
            <a:lvl1pPr>
              <a:defRPr sz="2600" b="1">
                <a:solidFill>
                  <a:srgbClr val="F94F5E"/>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61AA045-C28C-E350-12D1-362746507524}"/>
              </a:ext>
            </a:extLst>
          </p:cNvPr>
          <p:cNvSpPr>
            <a:spLocks noGrp="1"/>
          </p:cNvSpPr>
          <p:nvPr>
            <p:ph idx="1"/>
          </p:nvPr>
        </p:nvSpPr>
        <p:spPr>
          <a:xfrm>
            <a:off x="371475" y="2880000"/>
            <a:ext cx="10515600" cy="3053398"/>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AEA7E48D-4701-5899-AAC7-1E86FF0DCCD2}"/>
              </a:ext>
            </a:extLst>
          </p:cNvPr>
          <p:cNvSpPr>
            <a:spLocks noGrp="1"/>
          </p:cNvSpPr>
          <p:nvPr>
            <p:ph type="sldNum" sz="quarter" idx="12"/>
          </p:nvPr>
        </p:nvSpPr>
        <p:spPr>
          <a:xfrm>
            <a:off x="9075600" y="614612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pic>
        <p:nvPicPr>
          <p:cNvPr id="8" name="Picture 7" descr="A black background with red text&#10;&#10;Description automatically generated">
            <a:extLst>
              <a:ext uri="{FF2B5EF4-FFF2-40B4-BE49-F238E27FC236}">
                <a16:creationId xmlns:a16="http://schemas.microsoft.com/office/drawing/2014/main" id="{D6D8B59C-D6C1-0DF4-B5ED-01417616EDCA}"/>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Tree>
    <p:extLst>
      <p:ext uri="{BB962C8B-B14F-4D97-AF65-F5344CB8AC3E}">
        <p14:creationId xmlns:p14="http://schemas.microsoft.com/office/powerpoint/2010/main" val="537011062"/>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46" userDrawn="1">
          <p15:clr>
            <a:srgbClr val="FBAE40"/>
          </p15:clr>
        </p15:guide>
        <p15:guide id="4" orient="horz" pos="4088" userDrawn="1">
          <p15:clr>
            <a:srgbClr val="FBAE40"/>
          </p15:clr>
        </p15:guide>
        <p15:guide id="5" orient="horz" pos="232" userDrawn="1">
          <p15:clr>
            <a:srgbClr val="FBAE40"/>
          </p15:clr>
        </p15:guide>
        <p15:guide id="6" pos="234" userDrawn="1">
          <p15:clr>
            <a:srgbClr val="FBAE40"/>
          </p15:clr>
        </p15:guide>
        <p15:guide id="7" orient="horz" pos="116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Content slide_Black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4C77-80B6-DBD0-DB1D-9D2B208F11E3}"/>
              </a:ext>
            </a:extLst>
          </p:cNvPr>
          <p:cNvSpPr>
            <a:spLocks noGrp="1"/>
          </p:cNvSpPr>
          <p:nvPr>
            <p:ph type="title"/>
          </p:nvPr>
        </p:nvSpPr>
        <p:spPr>
          <a:xfrm>
            <a:off x="371475" y="1861200"/>
            <a:ext cx="10515600" cy="900000"/>
          </a:xfrm>
        </p:spPr>
        <p:txBody>
          <a:bodyPr anchor="t"/>
          <a:lstStyle>
            <a:lvl1pPr>
              <a:defRPr sz="2600" b="1">
                <a:solidFill>
                  <a:schemeClr val="tx1"/>
                </a:solidFill>
              </a:defRPr>
            </a:lvl1pPr>
          </a:lstStyle>
          <a:p>
            <a:r>
              <a:rPr lang="en-GB" dirty="0"/>
              <a:t>Click to edit Master title style</a:t>
            </a:r>
            <a:endParaRPr lang="en-US" dirty="0"/>
          </a:p>
        </p:txBody>
      </p:sp>
      <p:sp>
        <p:nvSpPr>
          <p:cNvPr id="3" name="Content Placeholder 2">
            <a:extLst>
              <a:ext uri="{FF2B5EF4-FFF2-40B4-BE49-F238E27FC236}">
                <a16:creationId xmlns:a16="http://schemas.microsoft.com/office/drawing/2014/main" id="{E61AA045-C28C-E350-12D1-362746507524}"/>
              </a:ext>
            </a:extLst>
          </p:cNvPr>
          <p:cNvSpPr>
            <a:spLocks noGrp="1"/>
          </p:cNvSpPr>
          <p:nvPr>
            <p:ph idx="1"/>
          </p:nvPr>
        </p:nvSpPr>
        <p:spPr>
          <a:xfrm>
            <a:off x="371475" y="2880000"/>
            <a:ext cx="10515600" cy="3053398"/>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AEA7E48D-4701-5899-AAC7-1E86FF0DCCD2}"/>
              </a:ext>
            </a:extLst>
          </p:cNvPr>
          <p:cNvSpPr>
            <a:spLocks noGrp="1"/>
          </p:cNvSpPr>
          <p:nvPr>
            <p:ph type="sldNum" sz="quarter" idx="12"/>
          </p:nvPr>
        </p:nvSpPr>
        <p:spPr>
          <a:xfrm>
            <a:off x="9075600" y="614612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pic>
        <p:nvPicPr>
          <p:cNvPr id="8" name="Picture 7" descr="A black background with red text&#10;&#10;Description automatically generated">
            <a:extLst>
              <a:ext uri="{FF2B5EF4-FFF2-40B4-BE49-F238E27FC236}">
                <a16:creationId xmlns:a16="http://schemas.microsoft.com/office/drawing/2014/main" id="{D6D8B59C-D6C1-0DF4-B5ED-01417616EDCA}"/>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Tree>
    <p:extLst>
      <p:ext uri="{BB962C8B-B14F-4D97-AF65-F5344CB8AC3E}">
        <p14:creationId xmlns:p14="http://schemas.microsoft.com/office/powerpoint/2010/main" val="3715936412"/>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46" userDrawn="1">
          <p15:clr>
            <a:srgbClr val="FBAE40"/>
          </p15:clr>
        </p15:guide>
        <p15:guide id="4" orient="horz" pos="4088" userDrawn="1">
          <p15:clr>
            <a:srgbClr val="FBAE40"/>
          </p15:clr>
        </p15:guide>
        <p15:guide id="5" orient="horz" pos="232" userDrawn="1">
          <p15:clr>
            <a:srgbClr val="FBAE40"/>
          </p15:clr>
        </p15:guide>
        <p15:guide id="6" pos="234" userDrawn="1">
          <p15:clr>
            <a:srgbClr val="FBAE40"/>
          </p15:clr>
        </p15:guide>
        <p15:guide id="7" orient="horz" pos="116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slide with addres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4B5E4-EF50-2EDE-6382-7DE6B62560B4}"/>
              </a:ext>
            </a:extLst>
          </p:cNvPr>
          <p:cNvSpPr>
            <a:spLocks noGrp="1"/>
          </p:cNvSpPr>
          <p:nvPr>
            <p:ph type="title"/>
          </p:nvPr>
        </p:nvSpPr>
        <p:spPr>
          <a:xfrm>
            <a:off x="371475" y="1862137"/>
            <a:ext cx="10515600" cy="900000"/>
          </a:xfrm>
        </p:spPr>
        <p:txBody>
          <a:bodyPr anchor="t"/>
          <a:lstStyle>
            <a:lvl1pPr>
              <a:defRPr sz="2600" b="1">
                <a:solidFill>
                  <a:srgbClr val="F94F5E"/>
                </a:solidFill>
              </a:defRPr>
            </a:lvl1pPr>
          </a:lstStyle>
          <a:p>
            <a:r>
              <a:rPr lang="en-GB" dirty="0"/>
              <a:t>Click to edit Master title style</a:t>
            </a:r>
            <a:endParaRPr lang="en-US" dirty="0"/>
          </a:p>
        </p:txBody>
      </p:sp>
      <p:sp>
        <p:nvSpPr>
          <p:cNvPr id="7" name="Slide Number Placeholder 6">
            <a:extLst>
              <a:ext uri="{FF2B5EF4-FFF2-40B4-BE49-F238E27FC236}">
                <a16:creationId xmlns:a16="http://schemas.microsoft.com/office/drawing/2014/main" id="{008C0A15-A636-77D5-A377-0AF545B1A297}"/>
              </a:ext>
            </a:extLst>
          </p:cNvPr>
          <p:cNvSpPr>
            <a:spLocks noGrp="1"/>
          </p:cNvSpPr>
          <p:nvPr>
            <p:ph type="sldNum" sz="quarter" idx="12"/>
          </p:nvPr>
        </p:nvSpPr>
        <p:spPr>
          <a:xfrm>
            <a:off x="9077325" y="614520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sp>
        <p:nvSpPr>
          <p:cNvPr id="10" name="Text Placeholder 9">
            <a:extLst>
              <a:ext uri="{FF2B5EF4-FFF2-40B4-BE49-F238E27FC236}">
                <a16:creationId xmlns:a16="http://schemas.microsoft.com/office/drawing/2014/main" id="{13F868C8-BC05-3203-13A1-F0712A095C34}"/>
              </a:ext>
            </a:extLst>
          </p:cNvPr>
          <p:cNvSpPr>
            <a:spLocks noGrp="1"/>
          </p:cNvSpPr>
          <p:nvPr>
            <p:ph type="body" sz="quarter" idx="13"/>
          </p:nvPr>
        </p:nvSpPr>
        <p:spPr>
          <a:xfrm>
            <a:off x="371475" y="2880000"/>
            <a:ext cx="10515600" cy="2520000"/>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1" name="Picture 10" descr="A black background with red text&#10;&#10;Description automatically generated">
            <a:extLst>
              <a:ext uri="{FF2B5EF4-FFF2-40B4-BE49-F238E27FC236}">
                <a16:creationId xmlns:a16="http://schemas.microsoft.com/office/drawing/2014/main" id="{ED9C649B-2259-8643-A9F2-18CF1BD1D2F0}"/>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
        <p:nvSpPr>
          <p:cNvPr id="12" name="Footer Placeholder 5">
            <a:extLst>
              <a:ext uri="{FF2B5EF4-FFF2-40B4-BE49-F238E27FC236}">
                <a16:creationId xmlns:a16="http://schemas.microsoft.com/office/drawing/2014/main" id="{5E7A027C-545F-DCB3-F381-0357B96BEAC5}"/>
              </a:ext>
            </a:extLst>
          </p:cNvPr>
          <p:cNvSpPr txBox="1">
            <a:spLocks/>
          </p:cNvSpPr>
          <p:nvPr userDrawn="1"/>
        </p:nvSpPr>
        <p:spPr>
          <a:xfrm>
            <a:off x="2293484" y="5998723"/>
            <a:ext cx="1573122"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+61 [08] 8373 2766</a:t>
            </a:r>
          </a:p>
          <a:p>
            <a:r>
              <a:rPr lang="en-US" sz="900" dirty="0"/>
              <a:t>+61 [0] 408 320 684</a:t>
            </a:r>
          </a:p>
          <a:p>
            <a:r>
              <a:rPr lang="en-US" sz="900" dirty="0"/>
              <a:t>admin@archboardsa.org.au</a:t>
            </a:r>
          </a:p>
        </p:txBody>
      </p:sp>
      <p:sp>
        <p:nvSpPr>
          <p:cNvPr id="13" name="Footer Placeholder 5">
            <a:extLst>
              <a:ext uri="{FF2B5EF4-FFF2-40B4-BE49-F238E27FC236}">
                <a16:creationId xmlns:a16="http://schemas.microsoft.com/office/drawing/2014/main" id="{B4657E13-D827-BD72-5C36-56EFD5E9E69A}"/>
              </a:ext>
            </a:extLst>
          </p:cNvPr>
          <p:cNvSpPr txBox="1">
            <a:spLocks/>
          </p:cNvSpPr>
          <p:nvPr userDrawn="1"/>
        </p:nvSpPr>
        <p:spPr>
          <a:xfrm>
            <a:off x="4215493" y="5998723"/>
            <a:ext cx="1425600"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archboardsa.org.au</a:t>
            </a:r>
          </a:p>
        </p:txBody>
      </p:sp>
      <p:sp>
        <p:nvSpPr>
          <p:cNvPr id="14" name="Footer Placeholder 5">
            <a:extLst>
              <a:ext uri="{FF2B5EF4-FFF2-40B4-BE49-F238E27FC236}">
                <a16:creationId xmlns:a16="http://schemas.microsoft.com/office/drawing/2014/main" id="{DE571921-152F-3D14-91A8-B795A6A0B008}"/>
              </a:ext>
            </a:extLst>
          </p:cNvPr>
          <p:cNvSpPr txBox="1">
            <a:spLocks/>
          </p:cNvSpPr>
          <p:nvPr userDrawn="1"/>
        </p:nvSpPr>
        <p:spPr>
          <a:xfrm>
            <a:off x="371474" y="5806987"/>
            <a:ext cx="1573122" cy="708024"/>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Level 2, 91 Halifax Street</a:t>
            </a:r>
          </a:p>
          <a:p>
            <a:r>
              <a:rPr lang="en-US" sz="900" dirty="0"/>
              <a:t>Adelaide SA 5000</a:t>
            </a:r>
          </a:p>
          <a:p>
            <a:endParaRPr lang="en-US" sz="900" dirty="0"/>
          </a:p>
          <a:p>
            <a:r>
              <a:rPr lang="en-US" sz="900" dirty="0"/>
              <a:t>ABN 20 167 020 248</a:t>
            </a:r>
          </a:p>
        </p:txBody>
      </p:sp>
    </p:spTree>
    <p:extLst>
      <p:ext uri="{BB962C8B-B14F-4D97-AF65-F5344CB8AC3E}">
        <p14:creationId xmlns:p14="http://schemas.microsoft.com/office/powerpoint/2010/main" val="2933617333"/>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guide id="3" orient="horz" pos="4088" userDrawn="1">
          <p15:clr>
            <a:srgbClr val="FBAE40"/>
          </p15:clr>
        </p15:guide>
        <p15:guide id="4" orient="horz" pos="232" userDrawn="1">
          <p15:clr>
            <a:srgbClr val="FBAE40"/>
          </p15:clr>
        </p15:guide>
        <p15:guide id="5" pos="7446" userDrawn="1">
          <p15:clr>
            <a:srgbClr val="FBAE40"/>
          </p15:clr>
        </p15:guide>
        <p15:guide id="6" pos="234" userDrawn="1">
          <p15:clr>
            <a:srgbClr val="FBAE40"/>
          </p15:clr>
        </p15:guide>
        <p15:guide id="7" orient="horz" pos="116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slide with address_Black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4B5E4-EF50-2EDE-6382-7DE6B62560B4}"/>
              </a:ext>
            </a:extLst>
          </p:cNvPr>
          <p:cNvSpPr>
            <a:spLocks noGrp="1"/>
          </p:cNvSpPr>
          <p:nvPr>
            <p:ph type="title"/>
          </p:nvPr>
        </p:nvSpPr>
        <p:spPr>
          <a:xfrm>
            <a:off x="371475" y="1862137"/>
            <a:ext cx="10515600" cy="900000"/>
          </a:xfrm>
        </p:spPr>
        <p:txBody>
          <a:bodyPr anchor="t"/>
          <a:lstStyle>
            <a:lvl1pPr>
              <a:defRPr sz="2600" b="1">
                <a:solidFill>
                  <a:schemeClr val="tx1"/>
                </a:solidFill>
              </a:defRPr>
            </a:lvl1pPr>
          </a:lstStyle>
          <a:p>
            <a:r>
              <a:rPr lang="en-GB" dirty="0"/>
              <a:t>Click to edit Master title style</a:t>
            </a:r>
            <a:endParaRPr lang="en-US" dirty="0"/>
          </a:p>
        </p:txBody>
      </p:sp>
      <p:sp>
        <p:nvSpPr>
          <p:cNvPr id="7" name="Slide Number Placeholder 6">
            <a:extLst>
              <a:ext uri="{FF2B5EF4-FFF2-40B4-BE49-F238E27FC236}">
                <a16:creationId xmlns:a16="http://schemas.microsoft.com/office/drawing/2014/main" id="{008C0A15-A636-77D5-A377-0AF545B1A297}"/>
              </a:ext>
            </a:extLst>
          </p:cNvPr>
          <p:cNvSpPr>
            <a:spLocks noGrp="1"/>
          </p:cNvSpPr>
          <p:nvPr>
            <p:ph type="sldNum" sz="quarter" idx="12"/>
          </p:nvPr>
        </p:nvSpPr>
        <p:spPr>
          <a:xfrm>
            <a:off x="9077325" y="614520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sp>
        <p:nvSpPr>
          <p:cNvPr id="10" name="Text Placeholder 9">
            <a:extLst>
              <a:ext uri="{FF2B5EF4-FFF2-40B4-BE49-F238E27FC236}">
                <a16:creationId xmlns:a16="http://schemas.microsoft.com/office/drawing/2014/main" id="{13F868C8-BC05-3203-13A1-F0712A095C34}"/>
              </a:ext>
            </a:extLst>
          </p:cNvPr>
          <p:cNvSpPr>
            <a:spLocks noGrp="1"/>
          </p:cNvSpPr>
          <p:nvPr>
            <p:ph type="body" sz="quarter" idx="13"/>
          </p:nvPr>
        </p:nvSpPr>
        <p:spPr>
          <a:xfrm>
            <a:off x="371475" y="2880000"/>
            <a:ext cx="10515600" cy="2520000"/>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1" name="Picture 10" descr="A black background with red text&#10;&#10;Description automatically generated">
            <a:extLst>
              <a:ext uri="{FF2B5EF4-FFF2-40B4-BE49-F238E27FC236}">
                <a16:creationId xmlns:a16="http://schemas.microsoft.com/office/drawing/2014/main" id="{ED9C649B-2259-8643-A9F2-18CF1BD1D2F0}"/>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
        <p:nvSpPr>
          <p:cNvPr id="12" name="Footer Placeholder 5">
            <a:extLst>
              <a:ext uri="{FF2B5EF4-FFF2-40B4-BE49-F238E27FC236}">
                <a16:creationId xmlns:a16="http://schemas.microsoft.com/office/drawing/2014/main" id="{5E7A027C-545F-DCB3-F381-0357B96BEAC5}"/>
              </a:ext>
            </a:extLst>
          </p:cNvPr>
          <p:cNvSpPr txBox="1">
            <a:spLocks/>
          </p:cNvSpPr>
          <p:nvPr userDrawn="1"/>
        </p:nvSpPr>
        <p:spPr>
          <a:xfrm>
            <a:off x="2293484" y="5998723"/>
            <a:ext cx="1573122"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+61 [08] 8373 2766</a:t>
            </a:r>
          </a:p>
          <a:p>
            <a:r>
              <a:rPr lang="en-US" sz="900" dirty="0"/>
              <a:t>+61 [0] 408 320 684</a:t>
            </a:r>
          </a:p>
          <a:p>
            <a:r>
              <a:rPr lang="en-US" sz="900" dirty="0"/>
              <a:t>admin@archboardsa.org.au</a:t>
            </a:r>
          </a:p>
        </p:txBody>
      </p:sp>
      <p:sp>
        <p:nvSpPr>
          <p:cNvPr id="13" name="Footer Placeholder 5">
            <a:extLst>
              <a:ext uri="{FF2B5EF4-FFF2-40B4-BE49-F238E27FC236}">
                <a16:creationId xmlns:a16="http://schemas.microsoft.com/office/drawing/2014/main" id="{B4657E13-D827-BD72-5C36-56EFD5E9E69A}"/>
              </a:ext>
            </a:extLst>
          </p:cNvPr>
          <p:cNvSpPr txBox="1">
            <a:spLocks/>
          </p:cNvSpPr>
          <p:nvPr userDrawn="1"/>
        </p:nvSpPr>
        <p:spPr>
          <a:xfrm>
            <a:off x="4215493" y="5998723"/>
            <a:ext cx="1425600"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archboardsa.org.au</a:t>
            </a:r>
          </a:p>
        </p:txBody>
      </p:sp>
      <p:sp>
        <p:nvSpPr>
          <p:cNvPr id="14" name="Footer Placeholder 5">
            <a:extLst>
              <a:ext uri="{FF2B5EF4-FFF2-40B4-BE49-F238E27FC236}">
                <a16:creationId xmlns:a16="http://schemas.microsoft.com/office/drawing/2014/main" id="{DE571921-152F-3D14-91A8-B795A6A0B008}"/>
              </a:ext>
            </a:extLst>
          </p:cNvPr>
          <p:cNvSpPr txBox="1">
            <a:spLocks/>
          </p:cNvSpPr>
          <p:nvPr userDrawn="1"/>
        </p:nvSpPr>
        <p:spPr>
          <a:xfrm>
            <a:off x="371474" y="5806987"/>
            <a:ext cx="1573122" cy="708024"/>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Level 2, 91 Halifax Street</a:t>
            </a:r>
          </a:p>
          <a:p>
            <a:r>
              <a:rPr lang="en-US" sz="900" dirty="0"/>
              <a:t>Adelaide SA 5000</a:t>
            </a:r>
          </a:p>
          <a:p>
            <a:endParaRPr lang="en-US" sz="900" dirty="0"/>
          </a:p>
          <a:p>
            <a:r>
              <a:rPr lang="en-US" sz="900" dirty="0"/>
              <a:t>ABN 20 167 020 248</a:t>
            </a:r>
          </a:p>
        </p:txBody>
      </p:sp>
    </p:spTree>
    <p:extLst>
      <p:ext uri="{BB962C8B-B14F-4D97-AF65-F5344CB8AC3E}">
        <p14:creationId xmlns:p14="http://schemas.microsoft.com/office/powerpoint/2010/main" val="3397881110"/>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guide id="3" orient="horz" pos="4088" userDrawn="1">
          <p15:clr>
            <a:srgbClr val="FBAE40"/>
          </p15:clr>
        </p15:guide>
        <p15:guide id="4" orient="horz" pos="232" userDrawn="1">
          <p15:clr>
            <a:srgbClr val="FBAE40"/>
          </p15:clr>
        </p15:guide>
        <p15:guide id="5" pos="7446" userDrawn="1">
          <p15:clr>
            <a:srgbClr val="FBAE40"/>
          </p15:clr>
        </p15:guide>
        <p15:guide id="6" pos="234" userDrawn="1">
          <p15:clr>
            <a:srgbClr val="FBAE40"/>
          </p15:clr>
        </p15:guide>
        <p15:guide id="7" orient="horz" pos="1162"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slide_Text only">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1AA045-C28C-E350-12D1-362746507524}"/>
              </a:ext>
            </a:extLst>
          </p:cNvPr>
          <p:cNvSpPr>
            <a:spLocks noGrp="1"/>
          </p:cNvSpPr>
          <p:nvPr>
            <p:ph idx="1"/>
          </p:nvPr>
        </p:nvSpPr>
        <p:spPr>
          <a:xfrm>
            <a:off x="371475" y="1861200"/>
            <a:ext cx="10515600" cy="3885565"/>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6" name="Slide Number Placeholder 5">
            <a:extLst>
              <a:ext uri="{FF2B5EF4-FFF2-40B4-BE49-F238E27FC236}">
                <a16:creationId xmlns:a16="http://schemas.microsoft.com/office/drawing/2014/main" id="{AEA7E48D-4701-5899-AAC7-1E86FF0DCCD2}"/>
              </a:ext>
            </a:extLst>
          </p:cNvPr>
          <p:cNvSpPr>
            <a:spLocks noGrp="1"/>
          </p:cNvSpPr>
          <p:nvPr>
            <p:ph type="sldNum" sz="quarter" idx="12"/>
          </p:nvPr>
        </p:nvSpPr>
        <p:spPr>
          <a:xfrm>
            <a:off x="9075600" y="614612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pic>
        <p:nvPicPr>
          <p:cNvPr id="8" name="Picture 7" descr="A black background with red text&#10;&#10;Description automatically generated">
            <a:extLst>
              <a:ext uri="{FF2B5EF4-FFF2-40B4-BE49-F238E27FC236}">
                <a16:creationId xmlns:a16="http://schemas.microsoft.com/office/drawing/2014/main" id="{D6D8B59C-D6C1-0DF4-B5ED-01417616EDCA}"/>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Tree>
    <p:extLst>
      <p:ext uri="{BB962C8B-B14F-4D97-AF65-F5344CB8AC3E}">
        <p14:creationId xmlns:p14="http://schemas.microsoft.com/office/powerpoint/2010/main" val="3157070032"/>
      </p:ext>
    </p:extLst>
  </p:cSld>
  <p:clrMapOvr>
    <a:masterClrMapping/>
  </p:clrMapOvr>
  <p:transition spd="slow">
    <p:wipe/>
  </p:transition>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guide id="3" pos="7446" userDrawn="1">
          <p15:clr>
            <a:srgbClr val="FBAE40"/>
          </p15:clr>
        </p15:guide>
        <p15:guide id="4" orient="horz" pos="4088" userDrawn="1">
          <p15:clr>
            <a:srgbClr val="FBAE40"/>
          </p15:clr>
        </p15:guide>
        <p15:guide id="5" orient="horz" pos="232" userDrawn="1">
          <p15:clr>
            <a:srgbClr val="FBAE40"/>
          </p15:clr>
        </p15:guide>
        <p15:guide id="6" pos="234" userDrawn="1">
          <p15:clr>
            <a:srgbClr val="FBAE40"/>
          </p15:clr>
        </p15:guide>
        <p15:guide id="7" orient="horz" pos="1162"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slide with address_text only">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08C0A15-A636-77D5-A377-0AF545B1A297}"/>
              </a:ext>
            </a:extLst>
          </p:cNvPr>
          <p:cNvSpPr>
            <a:spLocks noGrp="1"/>
          </p:cNvSpPr>
          <p:nvPr>
            <p:ph type="sldNum" sz="quarter" idx="12"/>
          </p:nvPr>
        </p:nvSpPr>
        <p:spPr>
          <a:xfrm>
            <a:off x="9077325" y="6145200"/>
            <a:ext cx="2743200" cy="365125"/>
          </a:xfrm>
        </p:spPr>
        <p:txBody>
          <a:bodyPr anchor="b"/>
          <a:lstStyle>
            <a:lvl1pPr>
              <a:defRPr sz="900" b="1">
                <a:solidFill>
                  <a:srgbClr val="F94F5E"/>
                </a:solidFill>
              </a:defRPr>
            </a:lvl1pPr>
          </a:lstStyle>
          <a:p>
            <a:fld id="{A430D53F-7AF1-F143-B210-007F962CC27B}" type="slidenum">
              <a:rPr lang="en-US" smtClean="0"/>
              <a:pPr/>
              <a:t>‹#›</a:t>
            </a:fld>
            <a:endParaRPr lang="en-US" dirty="0"/>
          </a:p>
        </p:txBody>
      </p:sp>
      <p:sp>
        <p:nvSpPr>
          <p:cNvPr id="10" name="Text Placeholder 9">
            <a:extLst>
              <a:ext uri="{FF2B5EF4-FFF2-40B4-BE49-F238E27FC236}">
                <a16:creationId xmlns:a16="http://schemas.microsoft.com/office/drawing/2014/main" id="{13F868C8-BC05-3203-13A1-F0712A095C34}"/>
              </a:ext>
            </a:extLst>
          </p:cNvPr>
          <p:cNvSpPr>
            <a:spLocks noGrp="1"/>
          </p:cNvSpPr>
          <p:nvPr>
            <p:ph type="body" sz="quarter" idx="13"/>
          </p:nvPr>
        </p:nvSpPr>
        <p:spPr>
          <a:xfrm>
            <a:off x="371474" y="1862136"/>
            <a:ext cx="10515600" cy="3593783"/>
          </a:xfrm>
        </p:spPr>
        <p:txBody>
          <a:bodyPr/>
          <a:lstStyle>
            <a:lvl1pPr>
              <a:defRPr sz="2000"/>
            </a:lvl1pPr>
            <a:lvl2pPr>
              <a:defRPr sz="1800"/>
            </a:lvl2pPr>
            <a:lvl3pPr>
              <a:defRPr sz="1600"/>
            </a:lvl3pPr>
            <a:lvl4pPr>
              <a:defRPr sz="1400"/>
            </a:lvl4pPr>
            <a:lvl5pPr>
              <a:defRPr sz="1400"/>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1" name="Picture 10" descr="A black background with red text&#10;&#10;Description automatically generated">
            <a:extLst>
              <a:ext uri="{FF2B5EF4-FFF2-40B4-BE49-F238E27FC236}">
                <a16:creationId xmlns:a16="http://schemas.microsoft.com/office/drawing/2014/main" id="{ED9C649B-2259-8643-A9F2-18CF1BD1D2F0}"/>
              </a:ext>
            </a:extLst>
          </p:cNvPr>
          <p:cNvPicPr>
            <a:picLocks noChangeAspect="1"/>
          </p:cNvPicPr>
          <p:nvPr userDrawn="1"/>
        </p:nvPicPr>
        <p:blipFill rotWithShape="1">
          <a:blip r:embed="rId2"/>
          <a:srcRect l="4868" t="16736" r="4767" b="15681"/>
          <a:stretch/>
        </p:blipFill>
        <p:spPr>
          <a:xfrm>
            <a:off x="371475" y="368300"/>
            <a:ext cx="2474201" cy="545337"/>
          </a:xfrm>
          <a:prstGeom prst="rect">
            <a:avLst/>
          </a:prstGeom>
        </p:spPr>
      </p:pic>
      <p:sp>
        <p:nvSpPr>
          <p:cNvPr id="12" name="Footer Placeholder 5">
            <a:extLst>
              <a:ext uri="{FF2B5EF4-FFF2-40B4-BE49-F238E27FC236}">
                <a16:creationId xmlns:a16="http://schemas.microsoft.com/office/drawing/2014/main" id="{5E7A027C-545F-DCB3-F381-0357B96BEAC5}"/>
              </a:ext>
            </a:extLst>
          </p:cNvPr>
          <p:cNvSpPr txBox="1">
            <a:spLocks/>
          </p:cNvSpPr>
          <p:nvPr userDrawn="1"/>
        </p:nvSpPr>
        <p:spPr>
          <a:xfrm>
            <a:off x="2293484" y="5998723"/>
            <a:ext cx="1573122"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+61 [08] 8373 2766</a:t>
            </a:r>
          </a:p>
          <a:p>
            <a:r>
              <a:rPr lang="en-US" sz="900" dirty="0"/>
              <a:t>+61 [0] 408 320 684</a:t>
            </a:r>
          </a:p>
          <a:p>
            <a:r>
              <a:rPr lang="en-US" sz="900" dirty="0"/>
              <a:t>admin@archboardsa.org.au</a:t>
            </a:r>
          </a:p>
        </p:txBody>
      </p:sp>
      <p:sp>
        <p:nvSpPr>
          <p:cNvPr id="13" name="Footer Placeholder 5">
            <a:extLst>
              <a:ext uri="{FF2B5EF4-FFF2-40B4-BE49-F238E27FC236}">
                <a16:creationId xmlns:a16="http://schemas.microsoft.com/office/drawing/2014/main" id="{B4657E13-D827-BD72-5C36-56EFD5E9E69A}"/>
              </a:ext>
            </a:extLst>
          </p:cNvPr>
          <p:cNvSpPr txBox="1">
            <a:spLocks/>
          </p:cNvSpPr>
          <p:nvPr userDrawn="1"/>
        </p:nvSpPr>
        <p:spPr>
          <a:xfrm>
            <a:off x="4215493" y="5998723"/>
            <a:ext cx="1425600" cy="516288"/>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archboardsa.org.au</a:t>
            </a:r>
          </a:p>
        </p:txBody>
      </p:sp>
      <p:sp>
        <p:nvSpPr>
          <p:cNvPr id="14" name="Footer Placeholder 5">
            <a:extLst>
              <a:ext uri="{FF2B5EF4-FFF2-40B4-BE49-F238E27FC236}">
                <a16:creationId xmlns:a16="http://schemas.microsoft.com/office/drawing/2014/main" id="{DE571921-152F-3D14-91A8-B795A6A0B008}"/>
              </a:ext>
            </a:extLst>
          </p:cNvPr>
          <p:cNvSpPr txBox="1">
            <a:spLocks/>
          </p:cNvSpPr>
          <p:nvPr userDrawn="1"/>
        </p:nvSpPr>
        <p:spPr>
          <a:xfrm>
            <a:off x="371474" y="5806987"/>
            <a:ext cx="1573122" cy="708024"/>
          </a:xfrm>
          <a:prstGeom prst="rect">
            <a:avLst/>
          </a:prstGeom>
        </p:spPr>
        <p:txBody>
          <a:bodyPr vert="horz" lIns="0" tIns="0" rIns="0" bIns="0" rtlCol="0" anchor="b"/>
          <a:lstStyle>
            <a:defPPr>
              <a:defRPr lang="en-US"/>
            </a:defPPr>
            <a:lvl1pPr marL="0" algn="l" defTabSz="914400" rtl="0" eaLnBrk="1" latinLnBrk="0" hangingPunct="1">
              <a:defRPr sz="1000" b="1" kern="1200">
                <a:solidFill>
                  <a:srgbClr val="F94F5E"/>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900" dirty="0"/>
              <a:t>Level 2, 91 Halifax Street</a:t>
            </a:r>
          </a:p>
          <a:p>
            <a:r>
              <a:rPr lang="en-US" sz="900" dirty="0"/>
              <a:t>Adelaide SA 5000</a:t>
            </a:r>
          </a:p>
          <a:p>
            <a:endParaRPr lang="en-US" sz="900" dirty="0"/>
          </a:p>
          <a:p>
            <a:r>
              <a:rPr lang="en-US" sz="900" dirty="0"/>
              <a:t>ABN 20 167 020 248</a:t>
            </a:r>
          </a:p>
        </p:txBody>
      </p:sp>
    </p:spTree>
    <p:extLst>
      <p:ext uri="{BB962C8B-B14F-4D97-AF65-F5344CB8AC3E}">
        <p14:creationId xmlns:p14="http://schemas.microsoft.com/office/powerpoint/2010/main" val="837001359"/>
      </p:ext>
    </p:extLst>
  </p:cSld>
  <p:clrMapOvr>
    <a:masterClrMapping/>
  </p:clrMapOvr>
  <p:transition spd="slow">
    <p:wipe/>
  </p:transition>
  <p:extLst>
    <p:ext uri="{DCECCB84-F9BA-43D5-87BE-67443E8EF086}">
      <p15:sldGuideLst xmlns:p15="http://schemas.microsoft.com/office/powerpoint/2012/main">
        <p15:guide id="1" pos="3840" userDrawn="1">
          <p15:clr>
            <a:srgbClr val="FBAE40"/>
          </p15:clr>
        </p15:guide>
        <p15:guide id="2" orient="horz" pos="2160" userDrawn="1">
          <p15:clr>
            <a:srgbClr val="FBAE40"/>
          </p15:clr>
        </p15:guide>
        <p15:guide id="3" orient="horz" pos="4088" userDrawn="1">
          <p15:clr>
            <a:srgbClr val="FBAE40"/>
          </p15:clr>
        </p15:guide>
        <p15:guide id="4" orient="horz" pos="232" userDrawn="1">
          <p15:clr>
            <a:srgbClr val="FBAE40"/>
          </p15:clr>
        </p15:guide>
        <p15:guide id="5" pos="7446" userDrawn="1">
          <p15:clr>
            <a:srgbClr val="FBAE40"/>
          </p15:clr>
        </p15:guide>
        <p15:guide id="6" pos="234" userDrawn="1">
          <p15:clr>
            <a:srgbClr val="FBAE40"/>
          </p15:clr>
        </p15:guide>
        <p15:guide id="7" orient="horz" pos="116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CECEABD-C49C-3647-38EB-50007EB22DC4}"/>
              </a:ext>
            </a:extLst>
          </p:cNvPr>
          <p:cNvSpPr>
            <a:spLocks noGrp="1"/>
          </p:cNvSpPr>
          <p:nvPr>
            <p:ph type="title"/>
          </p:nvPr>
        </p:nvSpPr>
        <p:spPr>
          <a:xfrm>
            <a:off x="838200" y="365125"/>
            <a:ext cx="10515600" cy="1325563"/>
          </a:xfrm>
          <a:prstGeom prst="rect">
            <a:avLst/>
          </a:prstGeom>
        </p:spPr>
        <p:txBody>
          <a:bodyPr vert="horz" lIns="0" tIns="0" rIns="0" bIns="0" rtlCol="0" anchor="ctr">
            <a:noAutofit/>
          </a:bodyPr>
          <a:lstStyle/>
          <a:p>
            <a:r>
              <a:rPr lang="en-GB" dirty="0"/>
              <a:t>Click to edit Master title style</a:t>
            </a:r>
            <a:endParaRPr lang="en-US" dirty="0"/>
          </a:p>
        </p:txBody>
      </p:sp>
      <p:sp>
        <p:nvSpPr>
          <p:cNvPr id="3" name="Text Placeholder 2">
            <a:extLst>
              <a:ext uri="{FF2B5EF4-FFF2-40B4-BE49-F238E27FC236}">
                <a16:creationId xmlns:a16="http://schemas.microsoft.com/office/drawing/2014/main" id="{173D9E46-66DF-2CCB-105D-F530CE349173}"/>
              </a:ext>
            </a:extLst>
          </p:cNvPr>
          <p:cNvSpPr>
            <a:spLocks noGrp="1"/>
          </p:cNvSpPr>
          <p:nvPr>
            <p:ph type="body" idx="1"/>
          </p:nvPr>
        </p:nvSpPr>
        <p:spPr>
          <a:xfrm>
            <a:off x="838200" y="1825625"/>
            <a:ext cx="10515600" cy="4351338"/>
          </a:xfrm>
          <a:prstGeom prst="rect">
            <a:avLst/>
          </a:prstGeom>
        </p:spPr>
        <p:txBody>
          <a:bodyPr vert="horz" lIns="0" tIns="0" rIns="0" bIns="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a:extLst>
              <a:ext uri="{FF2B5EF4-FFF2-40B4-BE49-F238E27FC236}">
                <a16:creationId xmlns:a16="http://schemas.microsoft.com/office/drawing/2014/main" id="{C6034E40-B143-11C0-8738-8027E91C602B}"/>
              </a:ext>
            </a:extLst>
          </p:cNvPr>
          <p:cNvSpPr>
            <a:spLocks noGrp="1"/>
          </p:cNvSpPr>
          <p:nvPr>
            <p:ph type="dt" sz="half" idx="2"/>
          </p:nvPr>
        </p:nvSpPr>
        <p:spPr>
          <a:xfrm>
            <a:off x="838200" y="6356350"/>
            <a:ext cx="2743200" cy="365125"/>
          </a:xfrm>
          <a:prstGeom prst="rect">
            <a:avLst/>
          </a:prstGeom>
        </p:spPr>
        <p:txBody>
          <a:bodyPr vert="horz" lIns="0" tIns="0" rIns="0" bIns="0" rtlCol="0" anchor="ctr"/>
          <a:lstStyle>
            <a:lvl1pPr algn="l">
              <a:defRPr sz="1200">
                <a:solidFill>
                  <a:schemeClr val="tx1">
                    <a:tint val="82000"/>
                  </a:schemeClr>
                </a:solidFill>
                <a:latin typeface="Arial" panose="020B0604020202020204" pitchFamily="34" charset="0"/>
                <a:cs typeface="Arial" panose="020B0604020202020204" pitchFamily="34" charset="0"/>
              </a:defRPr>
            </a:lvl1pPr>
          </a:lstStyle>
          <a:p>
            <a:fld id="{7097BAAF-0BB1-5345-BCE1-E0119DD3D387}" type="datetime1">
              <a:rPr lang="en-AU" smtClean="0"/>
              <a:t>13/01/25</a:t>
            </a:fld>
            <a:endParaRPr lang="en-US" dirty="0"/>
          </a:p>
        </p:txBody>
      </p:sp>
      <p:sp>
        <p:nvSpPr>
          <p:cNvPr id="5" name="Footer Placeholder 4">
            <a:extLst>
              <a:ext uri="{FF2B5EF4-FFF2-40B4-BE49-F238E27FC236}">
                <a16:creationId xmlns:a16="http://schemas.microsoft.com/office/drawing/2014/main" id="{8A8289DD-FE04-2F5B-51C5-A578514D44F0}"/>
              </a:ext>
            </a:extLst>
          </p:cNvPr>
          <p:cNvSpPr>
            <a:spLocks noGrp="1"/>
          </p:cNvSpPr>
          <p:nvPr>
            <p:ph type="ftr" sz="quarter" idx="3"/>
          </p:nvPr>
        </p:nvSpPr>
        <p:spPr>
          <a:xfrm>
            <a:off x="4038600" y="6356350"/>
            <a:ext cx="4114800" cy="365125"/>
          </a:xfrm>
          <a:prstGeom prst="rect">
            <a:avLst/>
          </a:prstGeom>
        </p:spPr>
        <p:txBody>
          <a:bodyPr vert="horz" lIns="0" tIns="0" rIns="0" bIns="0" rtlCol="0" anchor="ctr"/>
          <a:lstStyle>
            <a:lvl1pPr algn="ctr">
              <a:defRPr sz="1200">
                <a:solidFill>
                  <a:schemeClr val="tx1">
                    <a:tint val="82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4B9B52AC-AFAF-D24B-8C3D-40F2ED6272F4}"/>
              </a:ext>
            </a:extLst>
          </p:cNvPr>
          <p:cNvSpPr>
            <a:spLocks noGrp="1"/>
          </p:cNvSpPr>
          <p:nvPr>
            <p:ph type="sldNum" sz="quarter" idx="4"/>
          </p:nvPr>
        </p:nvSpPr>
        <p:spPr>
          <a:xfrm>
            <a:off x="8610600" y="6356350"/>
            <a:ext cx="2743200" cy="365125"/>
          </a:xfrm>
          <a:prstGeom prst="rect">
            <a:avLst/>
          </a:prstGeom>
        </p:spPr>
        <p:txBody>
          <a:bodyPr vert="horz" lIns="0" tIns="0" rIns="0" bIns="0" rtlCol="0" anchor="ctr"/>
          <a:lstStyle>
            <a:lvl1pPr algn="r">
              <a:defRPr sz="1200">
                <a:solidFill>
                  <a:schemeClr val="tx1">
                    <a:tint val="82000"/>
                  </a:schemeClr>
                </a:solidFill>
                <a:latin typeface="Arial" panose="020B0604020202020204" pitchFamily="34" charset="0"/>
                <a:cs typeface="Arial" panose="020B0604020202020204" pitchFamily="34" charset="0"/>
              </a:defRPr>
            </a:lvl1pPr>
          </a:lstStyle>
          <a:p>
            <a:fld id="{A430D53F-7AF1-F143-B210-007F962CC27B}" type="slidenum">
              <a:rPr lang="en-US" smtClean="0"/>
              <a:pPr/>
              <a:t>‹#›</a:t>
            </a:fld>
            <a:endParaRPr lang="en-US" dirty="0"/>
          </a:p>
        </p:txBody>
      </p:sp>
    </p:spTree>
    <p:extLst>
      <p:ext uri="{BB962C8B-B14F-4D97-AF65-F5344CB8AC3E}">
        <p14:creationId xmlns:p14="http://schemas.microsoft.com/office/powerpoint/2010/main" val="96196662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60" r:id="rId3"/>
    <p:sldLayoutId id="2147483650" r:id="rId4"/>
    <p:sldLayoutId id="2147483656" r:id="rId5"/>
    <p:sldLayoutId id="2147483652" r:id="rId6"/>
    <p:sldLayoutId id="2147483657" r:id="rId7"/>
    <p:sldLayoutId id="2147483659" r:id="rId8"/>
    <p:sldLayoutId id="2147483658" r:id="rId9"/>
    <p:sldLayoutId id="2147483651" r:id="rId10"/>
    <p:sldLayoutId id="2147483654" r:id="rId11"/>
    <p:sldLayoutId id="2147483661" r:id="rId12"/>
  </p:sldLayoutIdLst>
  <p:transition spd="slow">
    <p:wipe/>
  </p:transition>
  <p:hf hdr="0" ftr="0" dt="0"/>
  <p:txStyles>
    <p:titleStyle>
      <a:lvl1pPr algn="l" defTabSz="914400" rtl="0" eaLnBrk="1" latinLnBrk="0" hangingPunct="1">
        <a:lnSpc>
          <a:spcPct val="90000"/>
        </a:lnSpc>
        <a:spcBef>
          <a:spcPct val="0"/>
        </a:spcBef>
        <a:buNone/>
        <a:defRPr sz="4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www.aaca.org.au/wp-content/uploads/AACA-NEP-Sample-Scenario.pdf" TargetMode="Externa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hyperlink" Target="https://www.legislation.sa.gov.au/__legislation/lz/c/r/architectural%20practice%20(general)%20regulations%202010/current/2010.221.auth.pdf" TargetMode="External"/><Relationship Id="rId2" Type="http://schemas.openxmlformats.org/officeDocument/2006/relationships/hyperlink" Target="https://www.archboardsa.org.au/assets/Uploads/2012-01-01-Revised-Act.pdf" TargetMode="External"/><Relationship Id="rId1" Type="http://schemas.openxmlformats.org/officeDocument/2006/relationships/slideLayout" Target="../slideLayouts/slideLayout8.xml"/><Relationship Id="rId5" Type="http://schemas.openxmlformats.org/officeDocument/2006/relationships/hyperlink" Target="https://www.archboardsa.org.au/assets/pdf-files/Guidance-Note-04-Continuing-Architectural-Education.pdf" TargetMode="External"/><Relationship Id="rId4" Type="http://schemas.openxmlformats.org/officeDocument/2006/relationships/hyperlink" Target="https://www.archboardsa.org.au/assets/Uploads/2023-9-7-Code-of-Conduct3.pdf"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aaca.org.au/wp-content/uploads/APE-submission-pc-report.pdf" TargetMode="External"/><Relationship Id="rId3" Type="http://schemas.openxmlformats.org/officeDocument/2006/relationships/hyperlink" Target="https://aaca.org.au/wp-content/uploads/2021-NSCA-Explanatory-Notes.pdf" TargetMode="External"/><Relationship Id="rId7" Type="http://schemas.openxmlformats.org/officeDocument/2006/relationships/hyperlink" Target="https://aaca.org.au/wp-content/uploads/APE-checklist.pdf" TargetMode="External"/><Relationship Id="rId2" Type="http://schemas.openxmlformats.org/officeDocument/2006/relationships/hyperlink" Target="https://aaca.org.au/wp-content/uploads/2021-NSCA.pdf" TargetMode="External"/><Relationship Id="rId1" Type="http://schemas.openxmlformats.org/officeDocument/2006/relationships/slideLayout" Target="../slideLayouts/slideLayout8.xml"/><Relationship Id="rId6" Type="http://schemas.openxmlformats.org/officeDocument/2006/relationships/hyperlink" Target="https://aaca.org.au/wp-content/uploads/APE-2024-support-material.pdf" TargetMode="External"/><Relationship Id="rId5" Type="http://schemas.openxmlformats.org/officeDocument/2006/relationships/hyperlink" Target="https://aaca.org.au/wp-content/uploads/APE-information-sheet.pdf" TargetMode="External"/><Relationship Id="rId10" Type="http://schemas.openxmlformats.org/officeDocument/2006/relationships/hyperlink" Target="https://aaca.org.au/wp-content/uploads/NEP-Remote-Proctoring-FAQs-June-2023.pdf" TargetMode="External"/><Relationship Id="rId4" Type="http://schemas.openxmlformats.org/officeDocument/2006/relationships/hyperlink" Target="https://aaca.org.au/wp-content/uploads/APE-2024-candidate-handbook.pdf" TargetMode="External"/><Relationship Id="rId9" Type="http://schemas.openxmlformats.org/officeDocument/2006/relationships/hyperlink" Target="https://aaca.org.au/wp-content/uploads/APE-NSCA-mapping.pdf"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www.youtube.com/watch?v=pSIbzaq4He8" TargetMode="External"/><Relationship Id="rId3" Type="http://schemas.openxmlformats.org/officeDocument/2006/relationships/hyperlink" Target="https://youtu.be/-IJejEbsqgw" TargetMode="External"/><Relationship Id="rId7" Type="http://schemas.openxmlformats.org/officeDocument/2006/relationships/hyperlink" Target="https://www.youtube.com/watch?v=ALreHYNICvQ" TargetMode="External"/><Relationship Id="rId2" Type="http://schemas.openxmlformats.org/officeDocument/2006/relationships/hyperlink" Target="https://youtu.be/68SOidRME-Y" TargetMode="External"/><Relationship Id="rId1" Type="http://schemas.openxmlformats.org/officeDocument/2006/relationships/slideLayout" Target="../slideLayouts/slideLayout8.xml"/><Relationship Id="rId6" Type="http://schemas.openxmlformats.org/officeDocument/2006/relationships/hyperlink" Target="https://www.youtube.com/watch?v=Maoewqi1GJQ" TargetMode="External"/><Relationship Id="rId5" Type="http://schemas.openxmlformats.org/officeDocument/2006/relationships/hyperlink" Target="https://www.youtube.com/watch?v=Zqt72C_zlsk" TargetMode="External"/><Relationship Id="rId4" Type="http://schemas.openxmlformats.org/officeDocument/2006/relationships/hyperlink" Target="https://www.youtube.com/watch?v=ImX_5QEocic" TargetMode="External"/><Relationship Id="rId9" Type="http://schemas.openxmlformats.org/officeDocument/2006/relationships/hyperlink" Target="https://www.youtube.com/watch?v=GNL8ceF4Xek"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www.youtube.com/watch?v=eY7s9GSjM9g" TargetMode="External"/><Relationship Id="rId3" Type="http://schemas.openxmlformats.org/officeDocument/2006/relationships/hyperlink" Target="https://www.youtube.com/watch?v=Wx46wvfGK10" TargetMode="External"/><Relationship Id="rId7" Type="http://schemas.openxmlformats.org/officeDocument/2006/relationships/hyperlink" Target="https://www.youtube.com/watch?v=L6xyJ9BqNKs" TargetMode="External"/><Relationship Id="rId2" Type="http://schemas.openxmlformats.org/officeDocument/2006/relationships/hyperlink" Target="https://www.youtube.com/watch?v=ZbyKT1uTbxE" TargetMode="External"/><Relationship Id="rId1" Type="http://schemas.openxmlformats.org/officeDocument/2006/relationships/slideLayout" Target="../slideLayouts/slideLayout8.xml"/><Relationship Id="rId6" Type="http://schemas.openxmlformats.org/officeDocument/2006/relationships/hyperlink" Target="https://www.youtube.com/watch?v=GYhbJrvU2Ig" TargetMode="External"/><Relationship Id="rId5" Type="http://schemas.openxmlformats.org/officeDocument/2006/relationships/hyperlink" Target="https://www.youtube.com/watch?v=dVtXurGAwLU" TargetMode="External"/><Relationship Id="rId4" Type="http://schemas.openxmlformats.org/officeDocument/2006/relationships/hyperlink" Target="https://www.youtube.com/watch?v=Wk7X62PUiSQ"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mailto:admin@archboardsa.org.au" TargetMode="External"/><Relationship Id="rId2" Type="http://schemas.openxmlformats.org/officeDocument/2006/relationships/hyperlink" Target="mailto:registrar@archboardsa.org.au"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hyperlink" Target="https://aaca.org.au/national-standard-of-competency-for-architects/2021nsca/"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30359D-8099-CC96-FABB-F3CFA374D117}"/>
              </a:ext>
            </a:extLst>
          </p:cNvPr>
          <p:cNvSpPr txBox="1"/>
          <p:nvPr/>
        </p:nvSpPr>
        <p:spPr>
          <a:xfrm>
            <a:off x="263471" y="2632376"/>
            <a:ext cx="6075337" cy="3847207"/>
          </a:xfrm>
          <a:prstGeom prst="rect">
            <a:avLst/>
          </a:prstGeom>
          <a:noFill/>
        </p:spPr>
        <p:txBody>
          <a:bodyPr wrap="square" rtlCol="0">
            <a:spAutoFit/>
          </a:bodyPr>
          <a:lstStyle/>
          <a:p>
            <a:endParaRPr lang="en-AU" sz="2400" b="1"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Architectural Practice Examination</a:t>
            </a:r>
          </a:p>
          <a:p>
            <a:endParaRPr lang="en-AU" sz="1600"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endParaRPr lang="en-AU" sz="24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pPr algn="just"/>
            <a:r>
              <a:rPr lang="en-AU" sz="1600" dirty="0">
                <a:latin typeface="Arial" panose="020B0604020202020204" pitchFamily="34" charset="0"/>
                <a:cs typeface="Arial" panose="020B0604020202020204" pitchFamily="34" charset="0"/>
              </a:rPr>
              <a:t>2025</a:t>
            </a:r>
          </a:p>
        </p:txBody>
      </p:sp>
    </p:spTree>
    <p:extLst>
      <p:ext uri="{BB962C8B-B14F-4D97-AF65-F5344CB8AC3E}">
        <p14:creationId xmlns:p14="http://schemas.microsoft.com/office/powerpoint/2010/main" val="434006539"/>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893647"/>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Application</a:t>
            </a:r>
          </a:p>
          <a:p>
            <a:pPr algn="l"/>
            <a:endParaRPr lang="en-AU" sz="1600" dirty="0">
              <a:latin typeface="Arial" panose="020B0604020202020204" pitchFamily="34" charset="0"/>
              <a:ea typeface="Avenir Book"/>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Candidates applying for entry to the APE must submit the following:</a:t>
            </a:r>
          </a:p>
          <a:p>
            <a:pPr indent="1588" algn="l"/>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Evidence of approved qualification/entry pathway</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Completed application form</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Completed logbook (submitted from the AACA online logbook portal)</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Statement of Practical Experience (with completed APE Performance Criteria Report and where required, letters of reference)</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Statutory Declaration attesting to the accuracy of all the documentation submitted</a:t>
            </a:r>
          </a:p>
          <a:p>
            <a:pPr indent="1588" algn="l">
              <a:buFont typeface="Arial" panose="020B0604020202020204" pitchFamily="34" charset="0"/>
              <a:buChar char="•"/>
            </a:pPr>
            <a:endParaRPr lang="en-US" sz="1400" dirty="0">
              <a:solidFill>
                <a:schemeClr val="tx1"/>
              </a:solidFill>
              <a:latin typeface="Arial" panose="020B0604020202020204" pitchFamily="34" charset="0"/>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The application to sit the APE Part 1 and 2 is available on APBSA’s website and includes a checklist. </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The full package is to be submitted as two separate PDFs in same order and content as the checklist.</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The Logbook should be the current version from the AACA website.</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The Statutory Declaration has specific wording and is found on APBSA’s website. This is a legal document with a high penalty for misleading statements.</a:t>
            </a:r>
          </a:p>
          <a:p>
            <a:pPr indent="1588" algn="l"/>
            <a:endParaRPr lang="en-AU" sz="1400" dirty="0">
              <a:solidFill>
                <a:schemeClr val="tx1"/>
              </a:solidFill>
              <a:latin typeface="Arial" panose="020B0604020202020204" pitchFamily="34" charset="0"/>
              <a:cs typeface="Arial" panose="020B0604020202020204" pitchFamily="34" charset="0"/>
            </a:endParaRPr>
          </a:p>
          <a:p>
            <a:pPr indent="1588" algn="l"/>
            <a:r>
              <a:rPr lang="en-AU" sz="1400" dirty="0">
                <a:solidFill>
                  <a:schemeClr val="tx1"/>
                </a:solidFill>
                <a:latin typeface="Arial" panose="020B0604020202020204" pitchFamily="34" charset="0"/>
                <a:cs typeface="Arial" panose="020B0604020202020204" pitchFamily="34" charset="0"/>
              </a:rPr>
              <a:t>APBSA communicate with APE candidates using email.  It is important to inform us if your email changes during the examination session. Failure to do so could result in not receiving essential information.</a:t>
            </a: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992145164"/>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5109091"/>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Experience </a:t>
            </a:r>
          </a:p>
          <a:p>
            <a:pPr algn="l"/>
            <a:endParaRPr lang="en-AU" sz="1400" dirty="0">
              <a:latin typeface="Arial" panose="020B0604020202020204" pitchFamily="34" charset="0"/>
              <a:ea typeface="Avenir Book"/>
              <a:cs typeface="Arial" panose="020B0604020202020204" pitchFamily="34" charset="0"/>
            </a:endParaRPr>
          </a:p>
          <a:p>
            <a:pPr algn="l">
              <a:tabLst>
                <a:tab pos="85725" algn="l"/>
              </a:tabLst>
            </a:pPr>
            <a:r>
              <a:rPr lang="en-US" sz="1400" dirty="0">
                <a:solidFill>
                  <a:schemeClr val="tx1"/>
                </a:solidFill>
                <a:latin typeface="Arial" panose="020B0604020202020204" pitchFamily="34" charset="0"/>
                <a:cs typeface="Arial" panose="020B0604020202020204" pitchFamily="34" charset="0"/>
              </a:rPr>
              <a:t>All APE Part 1 candidates must have a minimum of 3300 hours of experience, ranging across all the 35 Performance Criteria required for this part. Experience must include a minimum of 12 months and 1650 hours in Australia. </a:t>
            </a:r>
          </a:p>
          <a:p>
            <a:pPr algn="l">
              <a:tabLst>
                <a:tab pos="85725" algn="l"/>
              </a:tabLst>
            </a:pPr>
            <a:endParaRPr lang="en-US" sz="1400" dirty="0">
              <a:solidFill>
                <a:schemeClr val="tx1"/>
              </a:solidFill>
              <a:latin typeface="Arial" panose="020B0604020202020204" pitchFamily="34" charset="0"/>
              <a:cs typeface="Arial" panose="020B0604020202020204" pitchFamily="34" charset="0"/>
            </a:endParaRPr>
          </a:p>
          <a:p>
            <a:pPr algn="l">
              <a:tabLst>
                <a:tab pos="85725" algn="l"/>
              </a:tabLst>
            </a:pPr>
            <a:r>
              <a:rPr lang="en-US" sz="1400" b="1" dirty="0">
                <a:solidFill>
                  <a:schemeClr val="tx1"/>
                </a:solidFill>
                <a:latin typeface="Arial" panose="020B0604020202020204" pitchFamily="34" charset="0"/>
                <a:cs typeface="Arial" panose="020B0604020202020204" pitchFamily="34" charset="0"/>
              </a:rPr>
              <a:t>The required minimum 3300 hours are subject to the following limitations:</a:t>
            </a:r>
          </a:p>
          <a:p>
            <a:pPr marL="285750" indent="-285750" algn="l">
              <a:buFont typeface="Arial" panose="020B0604020202020204" pitchFamily="34" charset="0"/>
              <a:buChar char="•"/>
              <a:tabLst>
                <a:tab pos="85725" algn="l"/>
              </a:tabLst>
            </a:pPr>
            <a:r>
              <a:rPr lang="en-US" sz="1400" dirty="0">
                <a:solidFill>
                  <a:schemeClr val="tx1"/>
                </a:solidFill>
                <a:latin typeface="Arial" panose="020B0604020202020204" pitchFamily="34" charset="0"/>
                <a:cs typeface="Arial" panose="020B0604020202020204" pitchFamily="34" charset="0"/>
              </a:rPr>
              <a:t>Experience must be gained over a minimum of two years</a:t>
            </a:r>
          </a:p>
          <a:p>
            <a:pPr marL="285750" indent="-285750" algn="l">
              <a:buFont typeface="Arial" panose="020B0604020202020204" pitchFamily="34" charset="0"/>
              <a:buChar char="•"/>
              <a:tabLst>
                <a:tab pos="85725" algn="l"/>
              </a:tabLst>
            </a:pPr>
            <a:r>
              <a:rPr lang="en-US" sz="1400" dirty="0">
                <a:solidFill>
                  <a:schemeClr val="tx1"/>
                </a:solidFill>
                <a:latin typeface="Arial" panose="020B0604020202020204" pitchFamily="34" charset="0"/>
                <a:cs typeface="Arial" panose="020B0604020202020204" pitchFamily="34" charset="0"/>
              </a:rPr>
              <a:t>Experience must be gained in the ten years prior to applying for the APE Part 1</a:t>
            </a:r>
          </a:p>
          <a:p>
            <a:pPr marL="285750" indent="-285750" algn="l">
              <a:buFont typeface="Arial" panose="020B0604020202020204" pitchFamily="34" charset="0"/>
              <a:buChar char="•"/>
              <a:tabLst>
                <a:tab pos="85725" algn="l"/>
              </a:tabLst>
            </a:pPr>
            <a:r>
              <a:rPr lang="en-US" sz="1400" dirty="0">
                <a:solidFill>
                  <a:schemeClr val="tx1"/>
                </a:solidFill>
                <a:latin typeface="Arial" panose="020B0604020202020204" pitchFamily="34" charset="0"/>
                <a:cs typeface="Arial" panose="020B0604020202020204" pitchFamily="34" charset="0"/>
              </a:rPr>
              <a:t>Periods less than the full-time equivalent of eight weeks continuous duration should not be included. </a:t>
            </a:r>
          </a:p>
          <a:p>
            <a:pPr marL="285750" indent="-285750" algn="l">
              <a:buFont typeface="Arial" panose="020B0604020202020204" pitchFamily="34" charset="0"/>
              <a:buChar char="•"/>
              <a:tabLst>
                <a:tab pos="85725" algn="l"/>
              </a:tabLst>
            </a:pPr>
            <a:endParaRPr lang="en-US" sz="1400" dirty="0">
              <a:solidFill>
                <a:schemeClr val="tx1"/>
              </a:solidFill>
              <a:latin typeface="Arial" panose="020B0604020202020204" pitchFamily="34" charset="0"/>
              <a:cs typeface="Arial" panose="020B0604020202020204" pitchFamily="34" charset="0"/>
            </a:endParaRPr>
          </a:p>
          <a:p>
            <a:pPr algn="l">
              <a:tabLst>
                <a:tab pos="85725" algn="l"/>
              </a:tabLst>
            </a:pPr>
            <a:r>
              <a:rPr lang="en-US" sz="1400" b="1" dirty="0">
                <a:solidFill>
                  <a:schemeClr val="tx1"/>
                </a:solidFill>
                <a:latin typeface="Arial" panose="020B0604020202020204" pitchFamily="34" charset="0"/>
                <a:cs typeface="Arial" panose="020B0604020202020204" pitchFamily="34" charset="0"/>
              </a:rPr>
              <a:t>The required minimum 3300 hours must include:</a:t>
            </a:r>
          </a:p>
          <a:p>
            <a:pPr marL="285750" indent="-285750" algn="l">
              <a:buFont typeface="Arial" panose="020B0604020202020204" pitchFamily="34" charset="0"/>
              <a:buChar char="•"/>
              <a:tabLst>
                <a:tab pos="85725" algn="l"/>
              </a:tabLst>
            </a:pPr>
            <a:r>
              <a:rPr lang="en-US" sz="1400" dirty="0">
                <a:latin typeface="Arial" panose="020B0604020202020204" pitchFamily="34" charset="0"/>
                <a:cs typeface="Arial" panose="020B0604020202020204" pitchFamily="34" charset="0"/>
              </a:rPr>
              <a:t>A minimum of 1650 hours (accumulated in a minimum of one year) undertaken in Australia following graduation from an approved qualification/ entry pathway</a:t>
            </a:r>
          </a:p>
          <a:p>
            <a:pPr algn="l">
              <a:tabLst>
                <a:tab pos="85725" algn="l"/>
              </a:tabLst>
            </a:pPr>
            <a:endParaRPr lang="en-AU" sz="1400" dirty="0">
              <a:solidFill>
                <a:schemeClr val="tx1"/>
              </a:solidFill>
              <a:latin typeface="Arial" panose="020B0604020202020204" pitchFamily="34" charset="0"/>
              <a:cs typeface="Arial" panose="020B0604020202020204" pitchFamily="34" charset="0"/>
            </a:endParaRPr>
          </a:p>
          <a:p>
            <a:pPr algn="l">
              <a:tabLst>
                <a:tab pos="85725" algn="l"/>
              </a:tabLst>
            </a:pPr>
            <a:r>
              <a:rPr lang="en-US" sz="1400" b="1" dirty="0">
                <a:solidFill>
                  <a:schemeClr val="tx1"/>
                </a:solidFill>
                <a:latin typeface="Arial" panose="020B0604020202020204" pitchFamily="34" charset="0"/>
                <a:cs typeface="Arial" panose="020B0604020202020204" pitchFamily="34" charset="0"/>
              </a:rPr>
              <a:t>The required minimum 3300 hours may include:</a:t>
            </a:r>
          </a:p>
          <a:p>
            <a:pPr marL="285750" indent="-285750" algn="l">
              <a:buFont typeface="Arial" panose="020B0604020202020204" pitchFamily="34" charset="0"/>
              <a:buChar char="•"/>
              <a:tabLst>
                <a:tab pos="85725" algn="l"/>
              </a:tabLst>
            </a:pPr>
            <a:r>
              <a:rPr lang="en-US" sz="1400" dirty="0">
                <a:solidFill>
                  <a:schemeClr val="tx1"/>
                </a:solidFill>
                <a:latin typeface="Arial" panose="020B0604020202020204" pitchFamily="34" charset="0"/>
                <a:cs typeface="Arial" panose="020B0604020202020204" pitchFamily="34" charset="0"/>
              </a:rPr>
              <a:t>A maximum of 1650 hours undertaken before graduation from an approved qualification</a:t>
            </a:r>
          </a:p>
          <a:p>
            <a:pPr marL="285750" indent="-285750" algn="l">
              <a:buFont typeface="Arial" panose="020B0604020202020204" pitchFamily="34" charset="0"/>
              <a:buChar char="•"/>
              <a:tabLst>
                <a:tab pos="85725" algn="l"/>
              </a:tabLst>
            </a:pPr>
            <a:r>
              <a:rPr lang="en-US" sz="1400" dirty="0">
                <a:solidFill>
                  <a:schemeClr val="tx1"/>
                </a:solidFill>
                <a:latin typeface="Arial" panose="020B0604020202020204" pitchFamily="34" charset="0"/>
                <a:cs typeface="Arial" panose="020B0604020202020204" pitchFamily="34" charset="0"/>
              </a:rPr>
              <a:t>A maximum of 1650 hours undertaken outside Australia</a:t>
            </a:r>
          </a:p>
          <a:p>
            <a:pPr algn="l">
              <a:tabLst>
                <a:tab pos="85725" algn="l"/>
              </a:tabLst>
            </a:pPr>
            <a:endParaRPr lang="en-US" sz="1400" dirty="0">
              <a:solidFill>
                <a:schemeClr val="tx1"/>
              </a:solidFill>
              <a:latin typeface="Arial" panose="020B0604020202020204" pitchFamily="34" charset="0"/>
              <a:cs typeface="Arial" panose="020B0604020202020204" pitchFamily="34" charset="0"/>
            </a:endParaRPr>
          </a:p>
          <a:p>
            <a:pPr algn="l">
              <a:tabLst>
                <a:tab pos="85725" algn="l"/>
              </a:tabLst>
            </a:pPr>
            <a:r>
              <a:rPr lang="en-US" sz="1400" dirty="0">
                <a:solidFill>
                  <a:schemeClr val="tx1"/>
                </a:solidFill>
                <a:latin typeface="Arial" panose="020B0604020202020204" pitchFamily="34" charset="0"/>
                <a:cs typeface="Arial" panose="020B0604020202020204" pitchFamily="34" charset="0"/>
              </a:rPr>
              <a:t>Candidates may also log a maximum of 70 hours non-project work against the mandatory Performance Criteria. For example, this could include office management, office meetings (non-project related), office training / learning experiences and formal CPD for architects.</a:t>
            </a:r>
          </a:p>
          <a:p>
            <a:pPr algn="l">
              <a:tabLst>
                <a:tab pos="85725" algn="l"/>
              </a:tabLst>
            </a:pPr>
            <a:endParaRPr lang="en-US" sz="1400" dirty="0">
              <a:solidFill>
                <a:schemeClr val="tx1"/>
              </a:solidFill>
              <a:latin typeface="Arial" panose="020B0604020202020204" pitchFamily="34" charset="0"/>
              <a:cs typeface="Arial" panose="020B0604020202020204" pitchFamily="34" charset="0"/>
            </a:endParaRPr>
          </a:p>
          <a:p>
            <a:pPr algn="l">
              <a:tabLst>
                <a:tab pos="85725" algn="l"/>
              </a:tabLst>
            </a:pPr>
            <a:r>
              <a:rPr lang="en-US" sz="1400" dirty="0">
                <a:solidFill>
                  <a:schemeClr val="tx1"/>
                </a:solidFill>
                <a:latin typeface="Arial" panose="020B0604020202020204" pitchFamily="34" charset="0"/>
                <a:cs typeface="Arial" panose="020B0604020202020204" pitchFamily="34" charset="0"/>
              </a:rPr>
              <a:t>There is no longer a requirement to log experience against Observer, Participant and Executive.</a:t>
            </a:r>
            <a:endParaRPr lang="en-AU" sz="1400" dirty="0">
              <a:solidFill>
                <a:schemeClr val="tx1"/>
              </a:solidFill>
              <a:latin typeface="Arial" panose="020B0604020202020204" pitchFamily="34" charset="0"/>
              <a:cs typeface="Arial" panose="020B0604020202020204" pitchFamily="34" charset="0"/>
            </a:endParaRP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8729159"/>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5109091"/>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Experience (Continued)</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US" sz="1400" b="1" dirty="0">
                <a:solidFill>
                  <a:schemeClr val="tx1"/>
                </a:solidFill>
                <a:latin typeface="Arial" panose="020B0604020202020204" pitchFamily="34" charset="0"/>
                <a:cs typeface="Arial" panose="020B0604020202020204" pitchFamily="34" charset="0"/>
              </a:rPr>
              <a:t>Practical experience </a:t>
            </a:r>
          </a:p>
          <a:p>
            <a:pPr algn="l"/>
            <a:r>
              <a:rPr lang="en-US" sz="1400" dirty="0">
                <a:solidFill>
                  <a:schemeClr val="tx1"/>
                </a:solidFill>
                <a:latin typeface="Arial" panose="020B0604020202020204" pitchFamily="34" charset="0"/>
                <a:cs typeface="Arial" panose="020B0604020202020204" pitchFamily="34" charset="0"/>
              </a:rPr>
              <a:t>Practical experience may be gained in the following ways:</a:t>
            </a:r>
            <a:br>
              <a:rPr lang="en-US"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As an employee of an architectural firm under the supervision of an architect</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As an employee in a firm in an allied field in the construction industry including a building design firm.</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In relevant government agencies</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Independently in a self-employed capacity</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b="1" dirty="0">
                <a:solidFill>
                  <a:schemeClr val="tx1"/>
                </a:solidFill>
                <a:latin typeface="Arial" panose="020B0604020202020204" pitchFamily="34" charset="0"/>
                <a:cs typeface="Arial" panose="020B0604020202020204" pitchFamily="34" charset="0"/>
              </a:rPr>
              <a:t>Experience gained in allied fields</a:t>
            </a:r>
          </a:p>
          <a:p>
            <a:pPr algn="l"/>
            <a:r>
              <a:rPr lang="en-AU" sz="1400" dirty="0">
                <a:solidFill>
                  <a:schemeClr val="tx1"/>
                </a:solidFill>
                <a:latin typeface="Arial" panose="020B0604020202020204" pitchFamily="34" charset="0"/>
                <a:cs typeface="Arial" panose="020B0604020202020204" pitchFamily="34" charset="0"/>
              </a:rPr>
              <a:t>Experience gained through independent work, work in an allied field and/or work not as an employee of an architectural firm under the supervision of an architect. This may include work for a builder, an engineer, an interior designer, a landscape architect or building designer but excludes work for a project manager, a cost consultant and a building certifier. It includes work under th</a:t>
            </a:r>
            <a:r>
              <a:rPr lang="en-AU" sz="1400" dirty="0">
                <a:latin typeface="Arial" panose="020B0604020202020204" pitchFamily="34" charset="0"/>
                <a:cs typeface="Arial" panose="020B0604020202020204" pitchFamily="34" charset="0"/>
              </a:rPr>
              <a:t>e supervision of an architect in allied fields.</a:t>
            </a:r>
            <a:endParaRPr lang="en-AU" sz="1400" dirty="0">
              <a:solidFill>
                <a:schemeClr val="tx1"/>
              </a:solidFill>
              <a:latin typeface="Arial" panose="020B0604020202020204" pitchFamily="34" charset="0"/>
              <a:cs typeface="Arial" panose="020B0604020202020204" pitchFamily="34" charset="0"/>
            </a:endParaRP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A candidate must justify why they consider the practical experience gained in the allied field, is comparable to that gained by an employee of an architectural firm</a:t>
            </a:r>
            <a:r>
              <a:rPr lang="en-AU" sz="1400" dirty="0">
                <a:latin typeface="Arial" panose="020B0604020202020204" pitchFamily="34" charset="0"/>
                <a:cs typeface="Arial" panose="020B0604020202020204" pitchFamily="34" charset="0"/>
              </a:rPr>
              <a:t> under the supervision of an architect.</a:t>
            </a:r>
            <a:endParaRPr lang="en-AU" sz="1400" dirty="0">
              <a:solidFill>
                <a:schemeClr val="tx1"/>
              </a:solidFill>
              <a:latin typeface="Arial" panose="020B0604020202020204" pitchFamily="34" charset="0"/>
              <a:cs typeface="Arial" panose="020B0604020202020204" pitchFamily="34" charset="0"/>
            </a:endParaRP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b="1" dirty="0">
                <a:solidFill>
                  <a:schemeClr val="tx1"/>
                </a:solidFill>
                <a:latin typeface="Arial" panose="020B0604020202020204" pitchFamily="34" charset="0"/>
                <a:cs typeface="Arial" panose="020B0604020202020204" pitchFamily="34" charset="0"/>
              </a:rPr>
              <a:t>Experience gained through independent work and/or through work not supervised by an architect in an architectural firm.</a:t>
            </a:r>
          </a:p>
          <a:p>
            <a:pPr algn="l"/>
            <a:r>
              <a:rPr lang="en-US" sz="1400" dirty="0">
                <a:solidFill>
                  <a:schemeClr val="tx1"/>
                </a:solidFill>
                <a:latin typeface="Arial" panose="020B0604020202020204" pitchFamily="34" charset="0"/>
                <a:cs typeface="Arial" panose="020B0604020202020204" pitchFamily="34" charset="0"/>
              </a:rPr>
              <a:t>Candidates may also gain practical experience by working independently or as an employee not supervised by an architect in an architectural firm. This requires the level of skill described as 'application' in 2021 NSCA Explanatory Notes and Definitions. The candidate should be able to articulate how their experience demonstrates the capacity to work to this level.</a:t>
            </a:r>
            <a:endParaRPr lang="en-AU" sz="1400" dirty="0">
              <a:solidFill>
                <a:schemeClr val="tx1"/>
              </a:solidFill>
              <a:latin typeface="Arial" panose="020B0604020202020204" pitchFamily="34" charset="0"/>
              <a:cs typeface="Arial" panose="020B0604020202020204" pitchFamily="34" charset="0"/>
            </a:endParaRPr>
          </a:p>
          <a:p>
            <a:pPr>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3823838642"/>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031873"/>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Logbook</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US" sz="1400" b="1" dirty="0">
                <a:solidFill>
                  <a:schemeClr val="tx1"/>
                </a:solidFill>
                <a:latin typeface="Arial" panose="020B0604020202020204" pitchFamily="34" charset="0"/>
                <a:cs typeface="Arial" panose="020B0604020202020204" pitchFamily="34" charset="0"/>
              </a:rPr>
              <a:t>AACA Logbook </a:t>
            </a:r>
          </a:p>
          <a:p>
            <a:pPr algn="l"/>
            <a:r>
              <a:rPr lang="en-US" sz="1400" dirty="0">
                <a:solidFill>
                  <a:schemeClr val="tx1"/>
                </a:solidFill>
                <a:latin typeface="Arial" panose="020B0604020202020204" pitchFamily="34" charset="0"/>
                <a:cs typeface="Arial" panose="020B0604020202020204" pitchFamily="34" charset="0"/>
              </a:rPr>
              <a:t>All APE Part 1 candidates must use the online AACA Logbook to record their practical experience.</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Candidates must fill out the logbook and register with their full legal name, which corresponds to their formal identification document (for example, their passport).</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b="1" dirty="0">
                <a:solidFill>
                  <a:schemeClr val="tx1"/>
                </a:solidFill>
                <a:latin typeface="Arial" panose="020B0604020202020204" pitchFamily="34" charset="0"/>
                <a:cs typeface="Arial" panose="020B0604020202020204" pitchFamily="34" charset="0"/>
              </a:rPr>
              <a:t>Prescribed Performance Criteria </a:t>
            </a:r>
          </a:p>
          <a:p>
            <a:pPr algn="l"/>
            <a:r>
              <a:rPr lang="en-US" sz="1400" dirty="0">
                <a:solidFill>
                  <a:schemeClr val="tx1"/>
                </a:solidFill>
                <a:latin typeface="Arial" panose="020B0604020202020204" pitchFamily="34" charset="0"/>
                <a:cs typeface="Arial" panose="020B0604020202020204" pitchFamily="34" charset="0"/>
              </a:rPr>
              <a:t>Candidates are required to gain practical experience in relation to all the 35 Performance Criteria that are mandatory to APE Part 1. </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It must include:</a:t>
            </a:r>
          </a:p>
          <a:p>
            <a:pPr algn="l"/>
            <a:endParaRPr lang="en-US"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 minimum of 35 hours experience in each of the APE Part 1 mandatory Performance Criteria</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 maximum of 350 hours in any one of the APE Part 1 mandatory Performance Criteria</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Candidates may also log a maximum of 70 hours non-project work against the mandatory Performance Criteria (for example, practice experience).</a:t>
            </a:r>
            <a:endParaRPr lang="en-AU" sz="1400" dirty="0">
              <a:solidFill>
                <a:schemeClr val="tx1"/>
              </a:solidFill>
              <a:latin typeface="Arial" panose="020B0604020202020204" pitchFamily="34" charset="0"/>
              <a:cs typeface="Arial" panose="020B0604020202020204" pitchFamily="34" charset="0"/>
            </a:endParaRPr>
          </a:p>
          <a:p>
            <a:pPr>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706624482"/>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2954655"/>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Logbook (Continued)</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logbook requires a minimum of 3300 hours of logged experience in the nominated Performance Criteria from the National Standard of Competency for Architects 2021.</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Each log sheet requires the supervising architects name and registration number. </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logbook must cover only the last ten years and focus on the last two years.</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Your hours must clarify work in and outside Australia. </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At least one year post graduation must be in Australia. </a:t>
            </a: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120837600"/>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893647"/>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Statement of Practical Experience</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The Statement of Practical Experience outlines the candidate's practical experience, providing assessors with evidence that the candidate has satisfied the practical experience requirements.</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The Statement should emphasise work undertaken in the two years immediately preceding the APE application. It must be presented in chronological order of experience. </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The Statement of Practical Experience must include:</a:t>
            </a:r>
          </a:p>
          <a:p>
            <a:pPr algn="l"/>
            <a:endParaRPr lang="en-US"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A one-page summary CV</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Project detail pages</a:t>
            </a:r>
          </a:p>
          <a:p>
            <a:pPr marL="285750" indent="-285750">
              <a:buFont typeface="Arial" panose="020B0604020202020204" pitchFamily="34" charset="0"/>
              <a:buChar char="•"/>
            </a:pPr>
            <a:r>
              <a:rPr lang="en-US" sz="1400" dirty="0">
                <a:latin typeface="Arial" panose="020B0604020202020204" pitchFamily="34" charset="0"/>
                <a:cs typeface="Arial" panose="020B0604020202020204" pitchFamily="34" charset="0"/>
              </a:rPr>
              <a:t>Completed APE Performance Criteria Report</a:t>
            </a:r>
            <a:endParaRPr lang="en-US"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References (where required)</a:t>
            </a:r>
          </a:p>
          <a:p>
            <a:pPr marL="285750" indent="-285750" algn="l">
              <a:buFont typeface="Arial" panose="020B0604020202020204" pitchFamily="34" charset="0"/>
              <a:buChar char="•"/>
            </a:pPr>
            <a:r>
              <a:rPr lang="en-US" sz="1400" dirty="0">
                <a:solidFill>
                  <a:schemeClr val="tx1"/>
                </a:solidFill>
                <a:latin typeface="Arial" panose="020B0604020202020204" pitchFamily="34" charset="0"/>
                <a:cs typeface="Arial" panose="020B0604020202020204" pitchFamily="34" charset="0"/>
              </a:rPr>
              <a:t>Verification signature on each page prefaced by the sentence “I confirm the candidate's description of the project and the candidate’s involvement”</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The candidate's name and contact details must be included on every page. </a:t>
            </a:r>
          </a:p>
          <a:p>
            <a:pPr algn="l"/>
            <a:endParaRPr lang="en-US"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Candidates must ensure that the title 'architect' is used correctly throughout the Statement and ensure that the registration status and state registration number of the supervising architect is correct.</a:t>
            </a:r>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3314666823"/>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3816429"/>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Statement of Practical Experience (Continued)</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AU" sz="1400" b="1" dirty="0">
                <a:solidFill>
                  <a:schemeClr val="tx1"/>
                </a:solidFill>
                <a:latin typeface="Arial" panose="020B0604020202020204" pitchFamily="34" charset="0"/>
                <a:cs typeface="Arial" panose="020B0604020202020204" pitchFamily="34" charset="0"/>
              </a:rPr>
              <a:t>Project detail pages </a:t>
            </a:r>
          </a:p>
          <a:p>
            <a:pPr algn="l"/>
            <a:endParaRPr lang="en-AU" sz="14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These pages provide a detailed account of the candidate’s project experience.  </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expected word count is 2000–3000 words, with the information provided not exceeding 3000 words. </a:t>
            </a:r>
          </a:p>
          <a:p>
            <a:pPr algn="l"/>
            <a:endParaRPr lang="en-AU" sz="1400" dirty="0">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word count should be noted.</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project detail pages should include: </a:t>
            </a:r>
          </a:p>
          <a:p>
            <a:pPr algn="l"/>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An outline of the project brief. </a:t>
            </a: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A detailed description of the level/type of practical experience gained by the candidate in each of the APE Part 1 mandatory Performance Criteria. This should demonstrate an understanding of the Performance Criteria. </a:t>
            </a: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Sufficient evidence to support the claimed experience in the online AACA Logbook. </a:t>
            </a: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Sufficient details to allow APE Part 3 Assessors to appreciate the scope of work,  its cost, floor area and nature of construction.</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3493792995"/>
      </p:ext>
    </p:extLst>
  </p:cSld>
  <p:clrMapOvr>
    <a:masterClrMapping/>
  </p:clrMapOvr>
  <p:transition spd="slow">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031873"/>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Statement of Practical Experience (Continued)</a:t>
            </a:r>
          </a:p>
          <a:p>
            <a:pPr algn="l"/>
            <a:endParaRPr lang="en-AU" sz="1600" b="1"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Used by the assessors to prepare for their interview.</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Must include a summary CV as an introduction (not included in the word count).</a:t>
            </a:r>
          </a:p>
          <a:p>
            <a:pPr algn="l">
              <a:buFont typeface="Arial" panose="020B0604020202020204" pitchFamily="34" charset="0"/>
              <a:buChar char="•"/>
            </a:pP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Must cover only the last ten years and focus on the last two years. </a:t>
            </a:r>
          </a:p>
          <a:p>
            <a:pPr algn="l">
              <a:buFont typeface="Arial" panose="020B0604020202020204" pitchFamily="34" charset="0"/>
              <a:buChar char="•"/>
            </a:pP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Must demonstrate that the experience addresses the Performance Criteria from the National Standard of Competency for Architects.</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Must be signed off on every page by the supervising architect/s or if applicable, the appropriate professional.</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Requires supervising architects name and registration number.</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No images are to be included.</a:t>
            </a:r>
          </a:p>
          <a:p>
            <a:pPr algn="l"/>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AU" sz="1400" dirty="0">
                <a:solidFill>
                  <a:schemeClr val="tx1"/>
                </a:solidFill>
                <a:latin typeface="Arial" panose="020B0604020202020204" pitchFamily="34" charset="0"/>
                <a:cs typeface="Arial" panose="020B0604020202020204" pitchFamily="34" charset="0"/>
              </a:rPr>
              <a:t>Must include 2 references for experience not gained under the supervision of an architect or in an allied industry.</a:t>
            </a: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075355117"/>
      </p:ext>
    </p:extLst>
  </p:cSld>
  <p:clrMapOvr>
    <a:masterClrMapping/>
  </p:clrMapOvr>
  <p:transition spd="slow">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3170099"/>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Review</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Administrative review is undertaken by the Registrar and the Administration Coordinator - queries may be raised from this process such as missing signatures, missing or uncertified documents and other details.</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Professional review is undertaken by the Convenor and 2 assessors - to assess the candidates' applications meet the requirements for the Logbook and Statement of Practical Experience.</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Intention is to close off any loose ends within a few days after the Assessor Briefing, and within two weeks of close of submissions.</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lvl="0" algn="l"/>
            <a:r>
              <a:rPr lang="en-AU" sz="1400" dirty="0">
                <a:solidFill>
                  <a:schemeClr val="tx1"/>
                </a:solidFill>
                <a:latin typeface="Arial" panose="020B0604020202020204" pitchFamily="34" charset="0"/>
                <a:cs typeface="Arial" panose="020B0604020202020204" pitchFamily="34" charset="0"/>
              </a:rPr>
              <a:t>You may be asked to resubmit your Application documents within a specified time period (e.g. 2-3 days) if any problems are identified.</a:t>
            </a:r>
          </a:p>
          <a:p>
            <a:pPr lvl="0"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Applicants will be advised as soon as possible of pass or fail for Part 1.</a:t>
            </a: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360278180"/>
      </p:ext>
    </p:extLst>
  </p:cSld>
  <p:clrMapOvr>
    <a:masterClrMapping/>
  </p:clrMapOvr>
  <p:transition spd="slow">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893647"/>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1 – </a:t>
            </a:r>
            <a:r>
              <a:rPr lang="en-AU" sz="1600" b="1" dirty="0">
                <a:latin typeface="Arial" panose="020B0604020202020204" pitchFamily="34" charset="0"/>
                <a:cs typeface="Arial" panose="020B0604020202020204" pitchFamily="34" charset="0"/>
              </a:rPr>
              <a:t>Common Mistakes</a:t>
            </a:r>
            <a:endParaRPr lang="en-AU" sz="1600" b="1" dirty="0">
              <a:solidFill>
                <a:schemeClr val="tx1"/>
              </a:solidFill>
              <a:latin typeface="Arial" panose="020B0604020202020204" pitchFamily="34" charset="0"/>
              <a:cs typeface="Arial" panose="020B0604020202020204" pitchFamily="34" charset="0"/>
            </a:endParaRPr>
          </a:p>
          <a:p>
            <a:pPr algn="l"/>
            <a:endParaRPr lang="en-AU" sz="16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your Part 1 documentation is in the correct order as stipulated on the application form.</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your submission is in 2 separate PDFs as stipulated on APBSA’s website.</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your application form is complete and signed.</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your Part 1 identification and degrees are witnessed.</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your Part 1 documentation includes a completed NSCA Performance Criteria Report.</a:t>
            </a:r>
          </a:p>
          <a:p>
            <a:pPr algn="l">
              <a:buFont typeface="Arial" panose="020B0604020202020204" pitchFamily="34" charset="0"/>
              <a:buChar char="•"/>
            </a:pP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 do not include any imagery in your Statement of Practical Experience.</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 have removed the AACA  APE Support Material and Online Resources.</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 do not refer to the old experience levels of Observer, Participant and Executive.</a:t>
            </a:r>
          </a:p>
          <a:p>
            <a:pPr algn="l"/>
            <a:endParaRPr lang="en-AU" sz="1400" dirty="0">
              <a:latin typeface="Arial" panose="020B0604020202020204" pitchFamily="34" charset="0"/>
              <a:cs typeface="Arial" panose="020B0604020202020204" pitchFamily="34" charset="0"/>
            </a:endParaRPr>
          </a:p>
          <a:p>
            <a:r>
              <a:rPr lang="en-AU" sz="1400" dirty="0">
                <a:solidFill>
                  <a:schemeClr val="tx1"/>
                </a:solidFill>
                <a:latin typeface="Arial" panose="020B0604020202020204" pitchFamily="34" charset="0"/>
                <a:cs typeface="Arial" panose="020B0604020202020204" pitchFamily="34" charset="0"/>
              </a:rPr>
              <a:t>Make sure your Statement of Practical Experience has been signed off and verified</a:t>
            </a:r>
            <a:r>
              <a:rPr lang="en-AU" sz="1400" dirty="0">
                <a:latin typeface="Arial" panose="020B0604020202020204" pitchFamily="34" charset="0"/>
                <a:cs typeface="Arial" panose="020B0604020202020204" pitchFamily="34" charset="0"/>
              </a:rPr>
              <a:t> on every page by the supervising architect or appropriate professional and is </a:t>
            </a:r>
            <a:r>
              <a:rPr lang="en-US" sz="1400" dirty="0">
                <a:solidFill>
                  <a:schemeClr val="tx1"/>
                </a:solidFill>
                <a:latin typeface="Arial" panose="020B0604020202020204" pitchFamily="34" charset="0"/>
                <a:cs typeface="Arial" panose="020B0604020202020204" pitchFamily="34" charset="0"/>
              </a:rPr>
              <a:t>prefaced by the sentence “I confirm the candidate's description of the project and the candidate’s involvement.”</a:t>
            </a: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518844018"/>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30359D-8099-CC96-FABB-F3CFA374D117}"/>
              </a:ext>
            </a:extLst>
          </p:cNvPr>
          <p:cNvSpPr txBox="1"/>
          <p:nvPr/>
        </p:nvSpPr>
        <p:spPr>
          <a:xfrm>
            <a:off x="263471" y="5005696"/>
            <a:ext cx="6421108" cy="1077218"/>
          </a:xfrm>
          <a:prstGeom prst="rect">
            <a:avLst/>
          </a:prstGeom>
          <a:noFill/>
        </p:spPr>
        <p:txBody>
          <a:bodyPr wrap="square" rtlCol="0">
            <a:spAutoFit/>
          </a:bodyPr>
          <a:lstStyle/>
          <a:p>
            <a:r>
              <a:rPr lang="en-AU" sz="1600" dirty="0">
                <a:latin typeface="Arial" panose="020B0604020202020204" pitchFamily="34" charset="0"/>
                <a:cs typeface="Arial" panose="020B0604020202020204" pitchFamily="34" charset="0"/>
              </a:rPr>
              <a:t>APBSA acknowledges the Kaurna people, Traditional Custodians of the land in which we meet today and pay our respects to their Elders past and present.  We extend that respect to the Aboriginal and Torres Strait Islander peoples here today.</a:t>
            </a:r>
          </a:p>
        </p:txBody>
      </p:sp>
    </p:spTree>
    <p:extLst>
      <p:ext uri="{BB962C8B-B14F-4D97-AF65-F5344CB8AC3E}">
        <p14:creationId xmlns:p14="http://schemas.microsoft.com/office/powerpoint/2010/main" val="2604637054"/>
      </p:ext>
    </p:extLst>
  </p:cSld>
  <p:clrMapOvr>
    <a:masterClrMapping/>
  </p:clrMapOvr>
  <p:transition spd="slow">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862870"/>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2 –National Examination Paper (NEP)</a:t>
            </a:r>
          </a:p>
          <a:p>
            <a:pPr algn="l"/>
            <a:endParaRPr lang="en-AU" sz="1400" b="1"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The NEP will use a ‘proctored’, on-line platform, The time of the exam will be scheduled by ACER.  You must ensure your computer/ laptop has video and audio capabilities and you must be in a private room setting (at home, work or elsewhere), with no one allowed to enter during the examination.  If undertaking at work, check their IT network security will allow access. </a:t>
            </a:r>
          </a:p>
          <a:p>
            <a:pPr algn="l">
              <a:spcBef>
                <a:spcPts val="0"/>
              </a:spcBef>
            </a:pP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Your computer will be remotely monitored during the examination.</a:t>
            </a:r>
          </a:p>
          <a:p>
            <a:pPr algn="l">
              <a:spcBef>
                <a:spcPts val="0"/>
              </a:spcBef>
            </a:pP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The paper comprises an online electronic </a:t>
            </a:r>
            <a:r>
              <a:rPr lang="en-AU" sz="1400" dirty="0">
                <a:latin typeface="Arial" panose="020B0604020202020204" pitchFamily="34" charset="0"/>
                <a:cs typeface="Arial" panose="020B0604020202020204" pitchFamily="34" charset="0"/>
              </a:rPr>
              <a:t>120</a:t>
            </a:r>
            <a:r>
              <a:rPr lang="en-AU" sz="1400" dirty="0">
                <a:solidFill>
                  <a:schemeClr val="tx1"/>
                </a:solidFill>
                <a:latin typeface="Arial" panose="020B0604020202020204" pitchFamily="34" charset="0"/>
                <a:cs typeface="Arial" panose="020B0604020202020204" pitchFamily="34" charset="0"/>
              </a:rPr>
              <a:t>-minute exam (includes time allowance for reading).</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There will be 80 questions comprising a mix of standalone questions and scenarios with questions. Generally, around 20 standalone questions and 12 scenarios with 5 questions, although this may vary.</a:t>
            </a:r>
          </a:p>
          <a:p>
            <a:pPr algn="l">
              <a:spcBef>
                <a:spcPts val="0"/>
              </a:spcBef>
            </a:pP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No reference material, additional screens or electronic devices allowed.</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Sample paper available at the AACA website </a:t>
            </a:r>
            <a:r>
              <a:rPr lang="en-AU" sz="14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https://www.aaca.org.au/wp-content/uploads/AACA-NEP-Sample-Scenario.pdf</a:t>
            </a:r>
            <a:r>
              <a:rPr lang="en-AU" sz="1400" u="sng" dirty="0">
                <a:solidFill>
                  <a:srgbClr val="0000FF"/>
                </a:solidFill>
                <a:latin typeface="Arial" panose="020B0604020202020204" pitchFamily="34" charset="0"/>
                <a:cs typeface="Arial" panose="020B0604020202020204" pitchFamily="34" charset="0"/>
              </a:rPr>
              <a:t>. </a:t>
            </a:r>
            <a:br>
              <a:rPr lang="en-AU" sz="1400" u="sng" dirty="0">
                <a:solidFill>
                  <a:srgbClr val="0000FF"/>
                </a:solidFill>
                <a:latin typeface="Arial" panose="020B0604020202020204" pitchFamily="34" charset="0"/>
                <a:cs typeface="Arial" panose="020B0604020202020204" pitchFamily="34" charset="0"/>
              </a:rPr>
            </a:br>
            <a:r>
              <a:rPr lang="en-AU" sz="1400" dirty="0">
                <a:latin typeface="Arial" panose="020B0604020202020204" pitchFamily="34" charset="0"/>
                <a:cs typeface="Arial" panose="020B0604020202020204" pitchFamily="34" charset="0"/>
              </a:rPr>
              <a:t>Other sample papers in circulation may be incorrect or not be current .</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spcBef>
                <a:spcPts val="0"/>
              </a:spcBef>
            </a:pPr>
            <a:r>
              <a:rPr lang="en-AU" sz="1400" dirty="0">
                <a:solidFill>
                  <a:schemeClr val="tx1"/>
                </a:solidFill>
                <a:latin typeface="Arial" panose="020B0604020202020204" pitchFamily="34" charset="0"/>
                <a:cs typeface="Arial" panose="020B0604020202020204" pitchFamily="34" charset="0"/>
              </a:rPr>
              <a:t>Detailed results of Part 2 will be available after 4 weeks and will be provided to you and the assessors to facilitate their preparation for the interview in Part 3.</a:t>
            </a: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670751665"/>
      </p:ext>
    </p:extLst>
  </p:cSld>
  <p:clrMapOvr>
    <a:masterClrMapping/>
  </p:clrMapOvr>
  <p:transition spd="slow">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216539"/>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3 Oral Examination</a:t>
            </a:r>
          </a:p>
          <a:p>
            <a:pPr algn="l"/>
            <a:endParaRPr lang="en-AU" sz="14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application to sit the APE Part 3 is available on the APBSA website.</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a:t>
            </a:r>
            <a:r>
              <a:rPr lang="en-AU" sz="1400" dirty="0">
                <a:latin typeface="Arial" panose="020B0604020202020204" pitchFamily="34" charset="0"/>
                <a:cs typeface="Arial" panose="020B0604020202020204" pitchFamily="34" charset="0"/>
              </a:rPr>
              <a:t>interview is b</a:t>
            </a:r>
            <a:r>
              <a:rPr lang="en-AU" sz="1400" dirty="0">
                <a:solidFill>
                  <a:schemeClr val="tx1"/>
                </a:solidFill>
                <a:latin typeface="Arial" panose="020B0604020202020204" pitchFamily="34" charset="0"/>
                <a:cs typeface="Arial" panose="020B0604020202020204" pitchFamily="34" charset="0"/>
              </a:rPr>
              <a:t>etween 45 minutes and 60 minutes long.</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a:t>
            </a:r>
            <a:r>
              <a:rPr lang="en-AU" sz="1400" dirty="0">
                <a:latin typeface="Arial" panose="020B0604020202020204" pitchFamily="34" charset="0"/>
                <a:cs typeface="Arial" panose="020B0604020202020204" pitchFamily="34" charset="0"/>
              </a:rPr>
              <a:t>interview  will be </a:t>
            </a:r>
            <a:r>
              <a:rPr lang="en-AU" sz="1400" dirty="0">
                <a:solidFill>
                  <a:schemeClr val="tx1"/>
                </a:solidFill>
                <a:latin typeface="Arial" panose="020B0604020202020204" pitchFamily="34" charset="0"/>
                <a:cs typeface="Arial" panose="020B0604020202020204" pitchFamily="34" charset="0"/>
              </a:rPr>
              <a:t>conducted by two assessors who are registered architects with a minimum of five years of experience. There may be a third assessor sitting in for training or quality control. </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a:latin typeface="Arial" panose="020B0604020202020204" pitchFamily="34" charset="0"/>
                <a:cs typeface="Arial" panose="020B0604020202020204" pitchFamily="34" charset="0"/>
              </a:rPr>
              <a:t>This is </a:t>
            </a:r>
            <a:r>
              <a:rPr lang="en-AU" sz="1400" dirty="0">
                <a:latin typeface="Arial" panose="020B0604020202020204" pitchFamily="34" charset="0"/>
                <a:cs typeface="Arial" panose="020B0604020202020204" pitchFamily="34" charset="0"/>
              </a:rPr>
              <a:t>a</a:t>
            </a:r>
            <a:r>
              <a:rPr lang="en-AU" sz="1400">
                <a:solidFill>
                  <a:schemeClr val="tx1"/>
                </a:solidFill>
                <a:latin typeface="Arial" panose="020B0604020202020204" pitchFamily="34" charset="0"/>
                <a:cs typeface="Arial" panose="020B0604020202020204" pitchFamily="34" charset="0"/>
              </a:rPr>
              <a:t> </a:t>
            </a:r>
            <a:r>
              <a:rPr lang="en-AU" sz="1400" dirty="0">
                <a:solidFill>
                  <a:schemeClr val="tx1"/>
                </a:solidFill>
                <a:latin typeface="Arial" panose="020B0604020202020204" pitchFamily="34" charset="0"/>
                <a:cs typeface="Arial" panose="020B0604020202020204" pitchFamily="34" charset="0"/>
              </a:rPr>
              <a:t>competency-based assessment of your experience to confirm whether, on balance, you possess the technical knowledge and skills, and technical application of these skills in architectural practice, to be able to perform to the standard expected of an architect in Australia.</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latin typeface="Arial" panose="020B0604020202020204" pitchFamily="34" charset="0"/>
                <a:cs typeface="Arial" panose="020B0604020202020204" pitchFamily="34" charset="0"/>
              </a:rPr>
              <a:t>The a</a:t>
            </a:r>
            <a:r>
              <a:rPr lang="en-AU" sz="1400" dirty="0">
                <a:solidFill>
                  <a:schemeClr val="tx1"/>
                </a:solidFill>
                <a:latin typeface="Arial" panose="020B0604020202020204" pitchFamily="34" charset="0"/>
                <a:cs typeface="Arial" panose="020B0604020202020204" pitchFamily="34" charset="0"/>
              </a:rPr>
              <a:t>ssessors will use your logbook, statement of practical experience and results from Part 2.</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date and time of your interview will be provided on successful completion of Part 2, about 2 weeks prior to the Part 3 interview.</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assessors will declare potential conflicts of interest, as should you on receipt of your letter of invitation, if required.</a:t>
            </a: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787090941"/>
      </p:ext>
    </p:extLst>
  </p:cSld>
  <p:clrMapOvr>
    <a:masterClrMapping/>
  </p:clrMapOvr>
  <p:transition spd="slow">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4647426"/>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PART 3 Oral Examination</a:t>
            </a:r>
            <a:r>
              <a:rPr lang="en-AU" sz="1600" b="1" dirty="0">
                <a:latin typeface="Arial" panose="020B0604020202020204" pitchFamily="34" charset="0"/>
                <a:cs typeface="Arial" panose="020B0604020202020204" pitchFamily="34" charset="0"/>
              </a:rPr>
              <a:t> (Continued)</a:t>
            </a:r>
            <a:endParaRPr lang="en-AU" sz="1600" b="1" dirty="0">
              <a:solidFill>
                <a:schemeClr val="tx1"/>
              </a:solidFill>
              <a:latin typeface="Arial" panose="020B0604020202020204" pitchFamily="34" charset="0"/>
              <a:cs typeface="Arial" panose="020B0604020202020204" pitchFamily="34" charset="0"/>
            </a:endParaRPr>
          </a:p>
          <a:p>
            <a:pPr algn="l"/>
            <a:endParaRPr lang="en-AU" sz="1400" b="1" dirty="0">
              <a:solidFill>
                <a:schemeClr val="tx1"/>
              </a:solidFill>
              <a:latin typeface="Arial" panose="020B0604020202020204" pitchFamily="34" charset="0"/>
              <a:cs typeface="Arial" panose="020B0604020202020204" pitchFamily="34" charset="0"/>
            </a:endParaRPr>
          </a:p>
          <a:p>
            <a:pPr algn="l"/>
            <a:r>
              <a:rPr lang="en-AU" sz="1400" b="1" dirty="0">
                <a:solidFill>
                  <a:schemeClr val="tx1"/>
                </a:solidFill>
                <a:latin typeface="Arial" panose="020B0604020202020204" pitchFamily="34" charset="0"/>
                <a:cs typeface="Arial" panose="020B0604020202020204" pitchFamily="34" charset="0"/>
              </a:rPr>
              <a:t>Hints</a:t>
            </a:r>
          </a:p>
          <a:p>
            <a:pPr algn="l"/>
            <a:endParaRPr lang="en-AU" sz="14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Try not to be nervous. This is your opportunity to demonstrate your knowledge as well as talk about the depth of your experience with other architects who are genuinely interested.</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Keep referring to your projects to illustrate responses you give to the Assessor’s questions.</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Remember that the Assessors are not trying to “catch you out”. They want you to do well at the interview.</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You are not expected to “know everything”. The examination is also about demonstrating that you know where to look for information/find answers if you don’t know.</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Expect to be given a few hypothetical scenarios. For example, if you have predominantly worked on multi-storey commercial buildings, you might be asked about a project at a different scale such as a small public building or house to demonstrate transferability of skills to other scales of practice.</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Make sure you are familiar with the Architectural Practice Act 2009 and the South Australian Code of Conduct</a:t>
            </a: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010477210"/>
      </p:ext>
    </p:extLst>
  </p:cSld>
  <p:clrMapOvr>
    <a:masterClrMapping/>
  </p:clrMapOvr>
  <p:transition spd="slow">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2400657"/>
          </a:xfrm>
          <a:prstGeom prst="rect">
            <a:avLst/>
          </a:prstGeom>
          <a:noFill/>
        </p:spPr>
        <p:txBody>
          <a:bodyPr wrap="square">
            <a:spAutoFit/>
          </a:bodyPr>
          <a:lstStyle/>
          <a:p>
            <a:pPr algn="l"/>
            <a:r>
              <a:rPr lang="en-AU" sz="1600" b="1" cap="all" dirty="0">
                <a:solidFill>
                  <a:schemeClr val="tx1"/>
                </a:solidFill>
                <a:latin typeface="Arial" panose="020B0604020202020204" pitchFamily="34" charset="0"/>
                <a:cs typeface="Arial" panose="020B0604020202020204" pitchFamily="34" charset="0"/>
              </a:rPr>
              <a:t>Complaints</a:t>
            </a:r>
            <a:br>
              <a:rPr lang="en-AU" sz="2000" dirty="0">
                <a:solidFill>
                  <a:schemeClr val="tx1"/>
                </a:solidFill>
                <a:latin typeface="Arial" panose="020B0604020202020204" pitchFamily="34" charset="0"/>
                <a:cs typeface="Arial" panose="020B0604020202020204" pitchFamily="34" charset="0"/>
              </a:rPr>
            </a:br>
            <a:endParaRPr lang="en-AU" sz="20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Complaints can be lodged, but it should be noted that a review of results for any Part of the APE will only occur if there is evidence of misapplication of AACA policies or procedures for the APE.</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Registrar is the designated officer to review complaints and aims to resolve these within 21 days of receipt.  </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Candidates are advised to read section 3.4 of the AACA Procedures for Candidates before lodging a complaint</a:t>
            </a:r>
            <a:r>
              <a:rPr lang="en-AU" sz="1600" dirty="0">
                <a:solidFill>
                  <a:schemeClr val="tx1"/>
                </a:solidFill>
                <a:latin typeface="Arial" panose="020B0604020202020204" pitchFamily="34" charset="0"/>
                <a:cs typeface="Arial" panose="020B0604020202020204" pitchFamily="34" charset="0"/>
              </a:rPr>
              <a:t>.  </a:t>
            </a: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524585979"/>
      </p:ext>
    </p:extLst>
  </p:cSld>
  <p:clrMapOvr>
    <a:masterClrMapping/>
  </p:clrMapOvr>
  <p:transition spd="slow">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3600986"/>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FAQS</a:t>
            </a:r>
          </a:p>
          <a:p>
            <a:pPr algn="l"/>
            <a:endParaRPr lang="en-AU" sz="1600" b="1"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Part 1 results will be informed by mail and email generally within two weeks.</a:t>
            </a:r>
          </a:p>
          <a:p>
            <a:pPr algn="l"/>
            <a:endParaRPr lang="en-AU" sz="1400" dirty="0">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Part 2 results require a longer time because there is a national moderation process involving all APE Convenors (approximately 4 weeks)</a:t>
            </a:r>
          </a:p>
          <a:p>
            <a:pPr algn="l"/>
            <a:endParaRPr lang="en-AU" sz="1400" dirty="0">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Part 3 results will be notified by email and mail generally within a week of the completion of all examination interviews.</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Identification is required at each stage using your driver's license or passport.</a:t>
            </a:r>
            <a:br>
              <a:rPr lang="en-AU" sz="1400" dirty="0">
                <a:solidFill>
                  <a:schemeClr val="tx1"/>
                </a:solidFill>
                <a:latin typeface="Arial" panose="020B0604020202020204" pitchFamily="34" charset="0"/>
                <a:cs typeface="Arial" panose="020B0604020202020204" pitchFamily="34" charset="0"/>
              </a:rPr>
            </a:br>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Non-standard applications may need to be referred to the National Convener so please refer details of these to APBSA prior to lodgement.</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Should there be extenuating circumstances [sickness, recent death of a family member, etc.] at any time during the examination process please ensure that you advise APBSA staff before the respective session or submission date. </a:t>
            </a:r>
            <a:endParaRPr lang="en-AU" sz="1800" dirty="0">
              <a:solidFill>
                <a:schemeClr val="tx1"/>
              </a:solidFill>
              <a:latin typeface="Arial" panose="020B0604020202020204" pitchFamily="34" charset="0"/>
              <a:cs typeface="Arial" panose="020B0604020202020204" pitchFamily="34" charset="0"/>
            </a:endParaRPr>
          </a:p>
          <a:p>
            <a:pPr algn="l"/>
            <a:endParaRPr lang="en-AU" sz="14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4188687573"/>
      </p:ext>
    </p:extLst>
  </p:cSld>
  <p:clrMapOvr>
    <a:masterClrMapping/>
  </p:clrMapOvr>
  <p:transition spd="slow">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272604" y="1733858"/>
            <a:ext cx="11543937" cy="1131656"/>
          </a:xfrm>
          <a:prstGeom prst="rect">
            <a:avLst/>
          </a:prstGeom>
          <a:noFill/>
        </p:spPr>
        <p:txBody>
          <a:bodyPr wrap="square">
            <a:spAutoFit/>
          </a:bodyPr>
          <a:lstStyle/>
          <a:p>
            <a:pPr algn="l">
              <a:spcBef>
                <a:spcPts val="0"/>
              </a:spcBef>
            </a:pPr>
            <a:r>
              <a:rPr lang="en-AU" sz="1600" b="1" dirty="0">
                <a:solidFill>
                  <a:schemeClr val="tx1"/>
                </a:solidFill>
                <a:latin typeface="Arial" panose="020B0604020202020204" pitchFamily="34" charset="0"/>
                <a:cs typeface="Arial" panose="020B0604020202020204" pitchFamily="34" charset="0"/>
              </a:rPr>
              <a:t>KEY DATES – 2025</a:t>
            </a:r>
          </a:p>
          <a:p>
            <a:pPr algn="l">
              <a:spcBef>
                <a:spcPts val="0"/>
              </a:spcBef>
            </a:pPr>
            <a:endParaRPr lang="en-AU" sz="1600" b="1" dirty="0">
              <a:solidFill>
                <a:schemeClr val="tx1"/>
              </a:solidFill>
              <a:latin typeface="Arial" panose="020B0604020202020204" pitchFamily="34" charset="0"/>
              <a:cs typeface="Arial" panose="020B0604020202020204" pitchFamily="34" charset="0"/>
            </a:endParaRPr>
          </a:p>
          <a:p>
            <a:pPr marL="6731000" marR="89535">
              <a:lnSpc>
                <a:spcPct val="107000"/>
              </a:lnSpc>
              <a:spcAft>
                <a:spcPts val="800"/>
              </a:spcAft>
              <a:tabLst>
                <a:tab pos="7081838" algn="l"/>
              </a:tabLst>
            </a:pPr>
            <a:endParaRPr lang="en-AU" sz="1400" dirty="0">
              <a:latin typeface="Arial" panose="020B0604020202020204" pitchFamily="34" charset="0"/>
              <a:cs typeface="Arial" panose="020B0604020202020204" pitchFamily="34" charset="0"/>
            </a:endParaRPr>
          </a:p>
          <a:p>
            <a:pPr marL="5740400" marR="89535">
              <a:lnSpc>
                <a:spcPct val="107000"/>
              </a:lnSpc>
              <a:spcAft>
                <a:spcPts val="800"/>
              </a:spcAft>
              <a:tabLst>
                <a:tab pos="5740400" algn="l"/>
              </a:tabLst>
            </a:pPr>
            <a:r>
              <a:rPr lang="en-AU" sz="1400" dirty="0">
                <a:latin typeface="Arial" panose="020B0604020202020204" pitchFamily="34" charset="0"/>
                <a:cs typeface="Arial" panose="020B0604020202020204" pitchFamily="34" charset="0"/>
              </a:rPr>
              <a:t> </a:t>
            </a:r>
            <a:endParaRPr lang="en-AU" sz="1400" dirty="0">
              <a:latin typeface="Arial" panose="020B0604020202020204" pitchFamily="34" charset="0"/>
              <a:ea typeface="Avenir Book"/>
              <a:cs typeface="Arial" panose="020B0604020202020204" pitchFamily="34" charset="0"/>
            </a:endParaRP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
        <p:nvSpPr>
          <p:cNvPr id="12" name="Rectangle 3">
            <a:extLst>
              <a:ext uri="{FF2B5EF4-FFF2-40B4-BE49-F238E27FC236}">
                <a16:creationId xmlns:a16="http://schemas.microsoft.com/office/drawing/2014/main" id="{A5BDB836-C58A-038C-EFC1-577CFC82D5A9}"/>
              </a:ext>
            </a:extLst>
          </p:cNvPr>
          <p:cNvSpPr>
            <a:spLocks noChangeArrowheads="1"/>
          </p:cNvSpPr>
          <p:nvPr/>
        </p:nvSpPr>
        <p:spPr bwMode="auto">
          <a:xfrm>
            <a:off x="4233863" y="147478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AU" dirty="0"/>
          </a:p>
        </p:txBody>
      </p:sp>
      <p:graphicFrame>
        <p:nvGraphicFramePr>
          <p:cNvPr id="15" name="Table 14">
            <a:extLst>
              <a:ext uri="{FF2B5EF4-FFF2-40B4-BE49-F238E27FC236}">
                <a16:creationId xmlns:a16="http://schemas.microsoft.com/office/drawing/2014/main" id="{C15F6E09-0A4C-549B-9D47-39B1A87C6F9F}"/>
              </a:ext>
            </a:extLst>
          </p:cNvPr>
          <p:cNvGraphicFramePr>
            <a:graphicFrameLocks noGrp="1"/>
          </p:cNvGraphicFramePr>
          <p:nvPr>
            <p:extLst>
              <p:ext uri="{D42A27DB-BD31-4B8C-83A1-F6EECF244321}">
                <p14:modId xmlns:p14="http://schemas.microsoft.com/office/powerpoint/2010/main" val="4151319760"/>
              </p:ext>
            </p:extLst>
          </p:nvPr>
        </p:nvGraphicFramePr>
        <p:xfrm>
          <a:off x="2594345" y="2191058"/>
          <a:ext cx="7315200" cy="4471480"/>
        </p:xfrm>
        <a:graphic>
          <a:graphicData uri="http://schemas.openxmlformats.org/drawingml/2006/table">
            <a:tbl>
              <a:tblPr/>
              <a:tblGrid>
                <a:gridCol w="2438400">
                  <a:extLst>
                    <a:ext uri="{9D8B030D-6E8A-4147-A177-3AD203B41FA5}">
                      <a16:colId xmlns:a16="http://schemas.microsoft.com/office/drawing/2014/main" val="2693671358"/>
                    </a:ext>
                  </a:extLst>
                </a:gridCol>
                <a:gridCol w="2438400">
                  <a:extLst>
                    <a:ext uri="{9D8B030D-6E8A-4147-A177-3AD203B41FA5}">
                      <a16:colId xmlns:a16="http://schemas.microsoft.com/office/drawing/2014/main" val="2485130208"/>
                    </a:ext>
                  </a:extLst>
                </a:gridCol>
                <a:gridCol w="2438400">
                  <a:extLst>
                    <a:ext uri="{9D8B030D-6E8A-4147-A177-3AD203B41FA5}">
                      <a16:colId xmlns:a16="http://schemas.microsoft.com/office/drawing/2014/main" val="2795310436"/>
                    </a:ext>
                  </a:extLst>
                </a:gridCol>
              </a:tblGrid>
              <a:tr h="265179">
                <a:tc>
                  <a:txBody>
                    <a:bodyPr/>
                    <a:lstStyle/>
                    <a:p>
                      <a:pPr marL="18415" marR="19685" algn="ctr">
                        <a:lnSpc>
                          <a:spcPct val="150000"/>
                        </a:lnSpc>
                        <a:spcBef>
                          <a:spcPts val="300"/>
                        </a:spcBef>
                        <a:spcAft>
                          <a:spcPts val="300"/>
                        </a:spcAft>
                      </a:pPr>
                      <a:r>
                        <a:rPr lang="en-AU" sz="1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 </a:t>
                      </a:r>
                      <a:endParaRPr lang="en-AU"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94F5E"/>
                    </a:solidFill>
                  </a:tcPr>
                </a:tc>
                <a:tc>
                  <a:txBody>
                    <a:bodyPr/>
                    <a:lstStyle/>
                    <a:p>
                      <a:pPr marL="26670" marR="19685" indent="635" algn="ctr">
                        <a:lnSpc>
                          <a:spcPct val="150000"/>
                        </a:lnSpc>
                        <a:spcBef>
                          <a:spcPts val="300"/>
                        </a:spcBef>
                        <a:spcAft>
                          <a:spcPts val="300"/>
                        </a:spcAft>
                        <a:tabLst>
                          <a:tab pos="1717040" algn="l"/>
                        </a:tabLst>
                      </a:pPr>
                      <a:r>
                        <a:rPr lang="en-AU" sz="1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SESSION 1</a:t>
                      </a:r>
                      <a:endParaRPr lang="en-AU" sz="14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94F5E"/>
                    </a:solidFill>
                  </a:tcPr>
                </a:tc>
                <a:tc>
                  <a:txBody>
                    <a:bodyPr/>
                    <a:lstStyle/>
                    <a:p>
                      <a:pPr marL="25400" algn="ctr">
                        <a:lnSpc>
                          <a:spcPct val="150000"/>
                        </a:lnSpc>
                        <a:spcBef>
                          <a:spcPts val="300"/>
                        </a:spcBef>
                        <a:spcAft>
                          <a:spcPts val="300"/>
                        </a:spcAft>
                        <a:tabLst>
                          <a:tab pos="1729105" algn="l"/>
                        </a:tabLst>
                      </a:pPr>
                      <a:r>
                        <a:rPr lang="en-AU" sz="1400" b="1" dirty="0">
                          <a:solidFill>
                            <a:srgbClr val="FFFFFF"/>
                          </a:solidFill>
                          <a:effectLst/>
                          <a:latin typeface="Arial" panose="020B0604020202020204" pitchFamily="34" charset="0"/>
                          <a:ea typeface="Times New Roman" panose="02020603050405020304" pitchFamily="18" charset="0"/>
                          <a:cs typeface="Arial" panose="020B0604020202020204" pitchFamily="34" charset="0"/>
                        </a:rPr>
                        <a:t>SESSION 2</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94F5E"/>
                    </a:solidFill>
                  </a:tcPr>
                </a:tc>
                <a:extLst>
                  <a:ext uri="{0D108BD9-81ED-4DB2-BD59-A6C34878D82A}">
                    <a16:rowId xmlns:a16="http://schemas.microsoft.com/office/drawing/2014/main" val="2206181441"/>
                  </a:ext>
                </a:extLst>
              </a:tr>
              <a:tr h="547527">
                <a:tc>
                  <a:txBody>
                    <a:bodyPr/>
                    <a:lstStyle/>
                    <a:p>
                      <a:pPr marL="18415" marR="19685" algn="ctr">
                        <a:lnSpc>
                          <a:spcPct val="150000"/>
                        </a:lnSpc>
                        <a:spcBef>
                          <a:spcPts val="300"/>
                        </a:spcBef>
                        <a:spcAft>
                          <a:spcPts val="300"/>
                        </a:spcAft>
                      </a:pPr>
                      <a:r>
                        <a:rPr lang="en-AU"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BRIEFING SESSION</a:t>
                      </a:r>
                    </a:p>
                    <a:p>
                      <a:pPr marL="18415" marR="19685" algn="ctr">
                        <a:lnSpc>
                          <a:spcPct val="100000"/>
                        </a:lnSpc>
                        <a:spcBef>
                          <a:spcPts val="300"/>
                        </a:spcBef>
                        <a:spcAft>
                          <a:spcPts val="300"/>
                        </a:spcAft>
                      </a:pPr>
                      <a:endParaRPr lang="en-AU" sz="1200" b="1"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26670" marR="19685" indent="635" algn="ctr">
                        <a:lnSpc>
                          <a:spcPct val="15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14 January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19050" algn="ctr">
                        <a:lnSpc>
                          <a:spcPct val="15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Friday 8 July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716203779"/>
                  </a:ext>
                </a:extLst>
              </a:tr>
              <a:tr h="792474">
                <a:tc>
                  <a:txBody>
                    <a:bodyPr/>
                    <a:lstStyle/>
                    <a:p>
                      <a:pPr marL="18415" marR="19685" algn="ctr">
                        <a:lnSpc>
                          <a:spcPct val="150000"/>
                        </a:lnSpc>
                        <a:spcBef>
                          <a:spcPts val="300"/>
                        </a:spcBef>
                        <a:spcAft>
                          <a:spcPts val="300"/>
                        </a:spcAft>
                      </a:pPr>
                      <a:r>
                        <a:rPr lang="en-AU"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1 &amp; 2</a:t>
                      </a:r>
                      <a:endParaRPr lang="en-AU" sz="1400" b="1" dirty="0">
                        <a:effectLst/>
                        <a:latin typeface="Arial" panose="020B0604020202020204" pitchFamily="34" charset="0"/>
                        <a:ea typeface="Times New Roman" panose="02020603050405020304" pitchFamily="18" charset="0"/>
                        <a:cs typeface="Arial" panose="020B0604020202020204" pitchFamily="34" charset="0"/>
                      </a:endParaRP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opens:</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closes:</a:t>
                      </a: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26670" marR="19685" indent="635" algn="ctr">
                        <a:lnSpc>
                          <a:spcPct val="15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14 January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Wednesday 29 January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9050" algn="ctr">
                        <a:lnSpc>
                          <a:spcPct val="15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8 July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Sunday 20 July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570862291"/>
                  </a:ext>
                </a:extLst>
              </a:tr>
              <a:tr h="792474">
                <a:tc>
                  <a:txBody>
                    <a:bodyPr/>
                    <a:lstStyle/>
                    <a:p>
                      <a:pPr marL="18415" marR="19685" algn="ctr" defTabSz="914400" rtl="0" eaLnBrk="1" latinLnBrk="0" hangingPunct="1">
                        <a:lnSpc>
                          <a:spcPct val="150000"/>
                        </a:lnSpc>
                        <a:spcBef>
                          <a:spcPts val="300"/>
                        </a:spcBef>
                        <a:spcAft>
                          <a:spcPts val="300"/>
                        </a:spcAft>
                      </a:pPr>
                      <a:r>
                        <a:rPr lang="en-AU"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2</a:t>
                      </a: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National Examination Paper</a:t>
                      </a:r>
                    </a:p>
                    <a:p>
                      <a:pPr marL="18415" marR="19685" algn="ctr">
                        <a:lnSpc>
                          <a:spcPct val="100000"/>
                        </a:lnSpc>
                        <a:spcBef>
                          <a:spcPts val="300"/>
                        </a:spcBef>
                        <a:spcAft>
                          <a:spcPts val="300"/>
                        </a:spcAft>
                      </a:pP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26670" marR="19685" indent="635" algn="ctr">
                        <a:lnSpc>
                          <a:spcPct val="15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8 April</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19050" algn="ctr">
                        <a:lnSpc>
                          <a:spcPct val="15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16 September</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3323757242"/>
                  </a:ext>
                </a:extLst>
              </a:tr>
              <a:tr h="1037420">
                <a:tc>
                  <a:txBody>
                    <a:bodyPr/>
                    <a:lstStyle/>
                    <a:p>
                      <a:pPr marL="18415" marR="19685" algn="ctr" defTabSz="914400" rtl="0" eaLnBrk="1" latinLnBrk="0" hangingPunct="1">
                        <a:lnSpc>
                          <a:spcPct val="150000"/>
                        </a:lnSpc>
                        <a:spcBef>
                          <a:spcPts val="300"/>
                        </a:spcBef>
                        <a:spcAft>
                          <a:spcPts val="300"/>
                        </a:spcAft>
                      </a:pPr>
                      <a:r>
                        <a:rPr lang="en-AU"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3:</a:t>
                      </a: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opens:</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Application closes:</a:t>
                      </a:r>
                    </a:p>
                    <a:p>
                      <a:pPr marL="18415" marR="19685" algn="ctr">
                        <a:lnSpc>
                          <a:spcPct val="100000"/>
                        </a:lnSpc>
                        <a:spcBef>
                          <a:spcPts val="300"/>
                        </a:spcBef>
                        <a:spcAft>
                          <a:spcPts val="300"/>
                        </a:spcAft>
                      </a:pP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26670" marR="19685" indent="635" algn="ctr">
                        <a:lnSpc>
                          <a:spcPct val="15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6 May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Sunday 18 May</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marL="19050" algn="ctr">
                        <a:lnSpc>
                          <a:spcPct val="15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Tuesday 14 October</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Wednesday 29 October</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2461980921"/>
                  </a:ext>
                </a:extLst>
              </a:tr>
              <a:tr h="792474">
                <a:tc>
                  <a:txBody>
                    <a:bodyPr/>
                    <a:lstStyle/>
                    <a:p>
                      <a:pPr marL="18415" marR="19685" algn="ctr" defTabSz="914400" rtl="0" eaLnBrk="1" latinLnBrk="0" hangingPunct="1">
                        <a:lnSpc>
                          <a:spcPct val="150000"/>
                        </a:lnSpc>
                        <a:spcBef>
                          <a:spcPts val="300"/>
                        </a:spcBef>
                        <a:spcAft>
                          <a:spcPts val="300"/>
                        </a:spcAft>
                      </a:pPr>
                      <a:r>
                        <a:rPr lang="en-AU" sz="1400" b="1" kern="12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PART 3</a:t>
                      </a:r>
                    </a:p>
                    <a:p>
                      <a:pPr marL="18415" marR="19685" algn="ctr">
                        <a:lnSpc>
                          <a:spcPct val="100000"/>
                        </a:lnSpc>
                        <a:spcBef>
                          <a:spcPts val="300"/>
                        </a:spcBef>
                        <a:spcAft>
                          <a:spcPts val="300"/>
                        </a:spcAf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Examination by Interview</a:t>
                      </a:r>
                    </a:p>
                    <a:p>
                      <a:pPr marL="18415" marR="19685" algn="ctr">
                        <a:lnSpc>
                          <a:spcPct val="100000"/>
                        </a:lnSpc>
                        <a:spcBef>
                          <a:spcPts val="300"/>
                        </a:spcBef>
                        <a:spcAft>
                          <a:spcPts val="300"/>
                        </a:spcAft>
                      </a:pP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26670" marR="19685" indent="635" algn="ctr">
                        <a:lnSpc>
                          <a:spcPct val="15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26670" marR="19685" indent="635" algn="ctr">
                        <a:lnSpc>
                          <a:spcPct val="100000"/>
                        </a:lnSpc>
                        <a:spcBef>
                          <a:spcPts val="300"/>
                        </a:spcBef>
                        <a:spcAft>
                          <a:spcPts val="300"/>
                        </a:spcAft>
                        <a:tabLst>
                          <a:tab pos="1717040"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Commencing 10 June</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tc>
                  <a:txBody>
                    <a:bodyPr/>
                    <a:lstStyle/>
                    <a:p>
                      <a:pPr marL="19050" algn="ctr">
                        <a:lnSpc>
                          <a:spcPct val="15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p>
                      <a:pPr marL="19050" algn="ctr">
                        <a:lnSpc>
                          <a:spcPct val="100000"/>
                        </a:lnSpc>
                        <a:spcBef>
                          <a:spcPts val="300"/>
                        </a:spcBef>
                        <a:spcAft>
                          <a:spcPts val="300"/>
                        </a:spcAft>
                        <a:tabLst>
                          <a:tab pos="1729105" algn="l"/>
                        </a:tabLst>
                      </a:pPr>
                      <a:r>
                        <a:rPr lang="en-AU" sz="1200" b="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Commencing 17 November</a:t>
                      </a:r>
                      <a:endParaRPr lang="en-AU" sz="12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rgbClr val="F2F2F2"/>
                    </a:solidFill>
                  </a:tcPr>
                </a:tc>
                <a:extLst>
                  <a:ext uri="{0D108BD9-81ED-4DB2-BD59-A6C34878D82A}">
                    <a16:rowId xmlns:a16="http://schemas.microsoft.com/office/drawing/2014/main" val="4170826555"/>
                  </a:ext>
                </a:extLst>
              </a:tr>
            </a:tbl>
          </a:graphicData>
        </a:graphic>
      </p:graphicFrame>
    </p:spTree>
    <p:extLst>
      <p:ext uri="{BB962C8B-B14F-4D97-AF65-F5344CB8AC3E}">
        <p14:creationId xmlns:p14="http://schemas.microsoft.com/office/powerpoint/2010/main" val="3511795918"/>
      </p:ext>
    </p:extLst>
  </p:cSld>
  <p:clrMapOvr>
    <a:masterClrMapping/>
  </p:clrMapOvr>
  <p:transition spd="slow">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645920"/>
            <a:ext cx="11400848" cy="4819781"/>
          </a:xfrm>
          <a:prstGeom prst="rect">
            <a:avLst/>
          </a:prstGeom>
          <a:noFill/>
        </p:spPr>
        <p:txBody>
          <a:bodyPr wrap="square">
            <a:spAutoFit/>
          </a:bodyPr>
          <a:lstStyle/>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AU" sz="1600" b="1" dirty="0">
                <a:solidFill>
                  <a:schemeClr val="tx1"/>
                </a:solidFill>
                <a:latin typeface="Arial" panose="020B0604020202020204" pitchFamily="34" charset="0"/>
                <a:cs typeface="Arial" panose="020B0604020202020204" pitchFamily="34" charset="0"/>
              </a:rPr>
              <a:t>LEGISLATION</a:t>
            </a: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Architectural Practice Act 2009</a:t>
            </a:r>
            <a:br>
              <a:rPr lang="en-AU" sz="1600" dirty="0">
                <a:solidFill>
                  <a:schemeClr val="tx1"/>
                </a:solidFill>
                <a:latin typeface="Arial" panose="020B0604020202020204" pitchFamily="34" charset="0"/>
                <a:cs typeface="Arial" panose="020B0604020202020204" pitchFamily="34" charset="0"/>
              </a:rPr>
            </a:br>
            <a:r>
              <a:rPr lang="en-AU" sz="16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https://www.archboardsa.org.au/assets/Uploads/2012-01-01-Revised-Act.pdf</a:t>
            </a:r>
            <a:br>
              <a:rPr lang="en-AU" sz="1600" u="sng" dirty="0">
                <a:solidFill>
                  <a:srgbClr val="0000FF"/>
                </a:solidFill>
                <a:latin typeface="Arial" panose="020B0604020202020204" pitchFamily="34" charset="0"/>
                <a:cs typeface="Arial" panose="020B0604020202020204" pitchFamily="34" charset="0"/>
              </a:rPr>
            </a:br>
            <a:endParaRPr lang="en-AU" sz="1600" u="sng" dirty="0">
              <a:solidFill>
                <a:srgbClr val="0000FF"/>
              </a:solidFill>
              <a:latin typeface="Arial" panose="020B0604020202020204" pitchFamily="34" charset="0"/>
              <a:cs typeface="Arial" panose="020B0604020202020204" pitchFamily="34" charset="0"/>
            </a:endParaRPr>
          </a:p>
          <a:p>
            <a:pPr algn="l"/>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Architectural Practice [General] Regulations 2010</a:t>
            </a:r>
            <a:br>
              <a:rPr lang="en-AU" sz="1600" dirty="0">
                <a:solidFill>
                  <a:schemeClr val="tx1"/>
                </a:solidFill>
                <a:latin typeface="Arial" panose="020B0604020202020204" pitchFamily="34" charset="0"/>
                <a:cs typeface="Arial" panose="020B0604020202020204" pitchFamily="34" charset="0"/>
              </a:rPr>
            </a:br>
            <a:r>
              <a:rPr lang="en-US" sz="1600" u="sng"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https://www.legislation.sa.gov.au/__legislation/lz/c/r/architectural%20practice%20(general)%20regulations%202010/current/2010.221.auth.pdf</a:t>
            </a:r>
            <a:br>
              <a:rPr lang="en-AU" sz="1600" u="sng" dirty="0">
                <a:solidFill>
                  <a:schemeClr val="tx1"/>
                </a:solidFill>
                <a:latin typeface="Arial" panose="020B0604020202020204" pitchFamily="34" charset="0"/>
                <a:cs typeface="Arial" panose="020B0604020202020204" pitchFamily="34" charset="0"/>
              </a:rPr>
            </a:br>
            <a:endParaRPr lang="en-AU" sz="1600" u="sng" dirty="0">
              <a:solidFill>
                <a:schemeClr val="tx1"/>
              </a:solidFill>
              <a:latin typeface="Arial" panose="020B0604020202020204" pitchFamily="34" charset="0"/>
              <a:cs typeface="Arial" panose="020B0604020202020204" pitchFamily="34" charset="0"/>
            </a:endParaRPr>
          </a:p>
          <a:p>
            <a:pPr algn="l"/>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The Architects’ Code of Conduct</a:t>
            </a:r>
            <a:br>
              <a:rPr lang="en-AU" sz="1600" dirty="0">
                <a:solidFill>
                  <a:schemeClr val="tx1"/>
                </a:solidFill>
                <a:latin typeface="Arial" panose="020B0604020202020204" pitchFamily="34" charset="0"/>
                <a:cs typeface="Arial" panose="020B0604020202020204" pitchFamily="34" charset="0"/>
              </a:rPr>
            </a:br>
            <a:r>
              <a:rPr lang="en-US" sz="1600" u="sng" dirty="0">
                <a:solidFill>
                  <a:srgbClr val="0000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https://www.archboardsa.org.au/assets/Uploads/2023-9-7-Code-of-Conduct3.pdf</a:t>
            </a:r>
            <a:br>
              <a:rPr lang="en-AU" sz="1600" u="sng" dirty="0">
                <a:solidFill>
                  <a:srgbClr val="0000FF"/>
                </a:solidFill>
                <a:latin typeface="Arial" panose="020B0604020202020204" pitchFamily="34" charset="0"/>
                <a:cs typeface="Arial" panose="020B0604020202020204" pitchFamily="34" charset="0"/>
              </a:rPr>
            </a:br>
            <a:endParaRPr lang="en-AU" sz="1600" u="sng" dirty="0">
              <a:solidFill>
                <a:srgbClr val="0000FF"/>
              </a:solidFill>
              <a:latin typeface="Arial" panose="020B0604020202020204" pitchFamily="34" charset="0"/>
              <a:cs typeface="Arial" panose="020B0604020202020204" pitchFamily="34" charset="0"/>
            </a:endParaRPr>
          </a:p>
          <a:p>
            <a:pPr algn="l"/>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Continuing Professional Development</a:t>
            </a:r>
            <a:br>
              <a:rPr lang="en-AU" sz="1600" dirty="0">
                <a:solidFill>
                  <a:schemeClr val="tx1"/>
                </a:solidFill>
                <a:latin typeface="Arial" panose="020B0604020202020204" pitchFamily="34" charset="0"/>
                <a:cs typeface="Arial" panose="020B0604020202020204" pitchFamily="34" charset="0"/>
              </a:rPr>
            </a:br>
            <a:r>
              <a:rPr lang="en-AU" sz="1600" dirty="0">
                <a:solidFill>
                  <a:schemeClr val="tx1"/>
                </a:solidFill>
                <a:latin typeface="Arial" panose="020B0604020202020204" pitchFamily="34" charset="0"/>
                <a:cs typeface="Arial" panose="020B0604020202020204" pitchFamily="34" charset="0"/>
              </a:rPr>
              <a:t>Amendments to the Architectural Practice Act 2009</a:t>
            </a:r>
            <a:br>
              <a:rPr lang="en-AU" sz="1600" dirty="0">
                <a:solidFill>
                  <a:schemeClr val="tx1"/>
                </a:solidFill>
                <a:latin typeface="Arial" panose="020B0604020202020204" pitchFamily="34" charset="0"/>
                <a:cs typeface="Arial" panose="020B0604020202020204" pitchFamily="34" charset="0"/>
              </a:rPr>
            </a:br>
            <a:r>
              <a:rPr lang="en-AU" sz="1600" u="sng"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https://www.archboardsa.org.au/assets/pdf-files/Guidance-Note-04-Continuing-Architectural-Education.pdf</a:t>
            </a:r>
            <a:endParaRPr lang="en-AU" sz="1600" u="sng" dirty="0">
              <a:solidFill>
                <a:srgbClr val="0000FF"/>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038259072"/>
      </p:ext>
    </p:extLst>
  </p:cSld>
  <p:clrMapOvr>
    <a:masterClrMapping/>
  </p:clrMapOvr>
  <p:transition spd="slow">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580924"/>
            <a:ext cx="11400848" cy="3997761"/>
          </a:xfrm>
          <a:prstGeom prst="rect">
            <a:avLst/>
          </a:prstGeom>
          <a:noFill/>
        </p:spPr>
        <p:txBody>
          <a:bodyPr wrap="square">
            <a:spAutoFit/>
          </a:bodyPr>
          <a:lstStyle/>
          <a:p>
            <a:pPr>
              <a:lnSpc>
                <a:spcPct val="200000"/>
              </a:lnSpc>
              <a:buNone/>
              <a:tabLst>
                <a:tab pos="355600" algn="l"/>
              </a:tabLst>
            </a:pPr>
            <a:r>
              <a:rPr lang="en-AU" sz="1600" b="1" dirty="0">
                <a:latin typeface="Arial" panose="020B0604020202020204" pitchFamily="34" charset="0"/>
                <a:cs typeface="Arial" panose="020B0604020202020204" pitchFamily="34" charset="0"/>
              </a:rPr>
              <a:t>AACA RESOURCES</a:t>
            </a:r>
            <a:endParaRPr lang="en-AU" sz="1400" dirty="0">
              <a:latin typeface="Arial" panose="020B0604020202020204" pitchFamily="34" charset="0"/>
              <a:ea typeface="Avenir Book"/>
              <a:cs typeface="Arial" panose="020B0604020202020204" pitchFamily="34" charset="0"/>
            </a:endParaRPr>
          </a:p>
          <a:p>
            <a:pPr>
              <a:lnSpc>
                <a:spcPts val="1400"/>
              </a:lnSpc>
              <a:buNone/>
              <a:tabLst>
                <a:tab pos="355600" algn="l"/>
                <a:tab pos="3941763" algn="l"/>
              </a:tabLst>
            </a:pP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a:lnSpc>
                <a:spcPts val="1400"/>
              </a:lnSpc>
              <a:tabLst>
                <a:tab pos="355600" algn="l"/>
                <a:tab pos="3941763" algn="l"/>
              </a:tabLst>
            </a:pP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lang="en-AU" sz="1600" dirty="0">
                <a:latin typeface="Arial" panose="020B0604020202020204" pitchFamily="34" charset="0"/>
                <a:ea typeface="Avenir Book"/>
                <a:cs typeface="Arial" panose="020B0604020202020204" pitchFamily="34" charset="0"/>
              </a:rPr>
              <a:t>2021 NSCA	</a:t>
            </a:r>
            <a:r>
              <a:rPr lang="en-AU" sz="16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2021-NSCA.pdf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buNone/>
              <a:tabLst>
                <a:tab pos="355600" algn="l"/>
                <a:tab pos="3941763" algn="l"/>
              </a:tabLst>
            </a:pPr>
            <a:r>
              <a:rPr lang="en-AU" sz="1600" dirty="0">
                <a:latin typeface="Arial" panose="020B0604020202020204" pitchFamily="34" charset="0"/>
                <a:cs typeface="Arial" panose="020B0604020202020204" pitchFamily="34" charset="0"/>
              </a:rPr>
              <a:t>Explanatory Notes	</a:t>
            </a:r>
            <a:r>
              <a:rPr lang="en-AU" sz="1600" u="sng"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2021-NSCA-Explanatory-Notes.pdf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tabLst>
                <a:tab pos="355600" algn="l"/>
                <a:tab pos="3941763" algn="l"/>
              </a:tabLst>
            </a:pPr>
            <a:r>
              <a:rPr lang="en-AU" sz="1600" dirty="0">
                <a:latin typeface="Arial" panose="020B0604020202020204" pitchFamily="34" charset="0"/>
                <a:cs typeface="Arial" panose="020B0604020202020204" pitchFamily="34" charset="0"/>
              </a:rPr>
              <a:t>APE Candidate Handbook	</a:t>
            </a:r>
            <a:r>
              <a:rPr lang="en-AU" sz="1600" u="sng" dirty="0">
                <a:solidFill>
                  <a:srgbClr val="0000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APE-2024-candidate-handbook.pdf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APE Information Sheet	</a:t>
            </a:r>
            <a:r>
              <a:rPr lang="en-AU" sz="1600" u="sng"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APE-information-sheet.pdf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tabLst>
                <a:tab pos="355600" algn="l"/>
                <a:tab pos="3941763" algn="l"/>
              </a:tabLst>
            </a:pPr>
            <a:r>
              <a:rPr lang="en-AU" sz="1600" dirty="0">
                <a:latin typeface="Arial" panose="020B0604020202020204" pitchFamily="34" charset="0"/>
                <a:ea typeface="Avenir Book"/>
                <a:cs typeface="Arial" panose="020B0604020202020204" pitchFamily="34" charset="0"/>
              </a:rPr>
              <a:t>APE Support Material	</a:t>
            </a:r>
            <a:r>
              <a:rPr lang="en-AU" sz="1600" u="sng" dirty="0">
                <a:solidFill>
                  <a:srgbClr val="0000FF"/>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APE-2024-support-material.pdf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APE Checklist	</a:t>
            </a:r>
            <a:r>
              <a:rPr lang="en-AU" sz="1600" u="sng" dirty="0">
                <a:solidFill>
                  <a:srgbClr val="0000FF"/>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APE-checklist.pdf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tabLst>
                <a:tab pos="355600" algn="l"/>
                <a:tab pos="3941763" algn="l"/>
              </a:tabLst>
            </a:pPr>
            <a:r>
              <a:rPr lang="en-AU" sz="1600" dirty="0">
                <a:latin typeface="Arial" panose="020B0604020202020204" pitchFamily="34" charset="0"/>
                <a:ea typeface="Avenir Book"/>
                <a:cs typeface="Arial" panose="020B0604020202020204" pitchFamily="34" charset="0"/>
              </a:rPr>
              <a:t>APE Performance Criteria Report	</a:t>
            </a:r>
            <a:r>
              <a:rPr lang="en-AU" sz="1600" u="sng" dirty="0">
                <a:solidFill>
                  <a:srgbClr val="0000FF"/>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APE-submission-pc-report.pdf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 </a:t>
            </a:r>
          </a:p>
          <a:p>
            <a:pPr>
              <a:lnSpc>
                <a:spcPts val="1400"/>
              </a:lnSpc>
              <a:buNone/>
              <a:tabLst>
                <a:tab pos="355600" algn="l"/>
                <a:tab pos="3941763" algn="l"/>
              </a:tabLst>
            </a:pPr>
            <a:r>
              <a:rPr lang="en-AU" sz="1600" dirty="0">
                <a:latin typeface="Arial" panose="020B0604020202020204" pitchFamily="34" charset="0"/>
                <a:ea typeface="Avenir Book"/>
                <a:cs typeface="Arial" panose="020B0604020202020204" pitchFamily="34" charset="0"/>
              </a:rPr>
              <a:t>APE NSCA Mapping	</a:t>
            </a:r>
            <a:r>
              <a:rPr lang="en-AU" sz="1600" u="sng" dirty="0">
                <a:solidFill>
                  <a:srgbClr val="0000FF"/>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APE-NSCA-mapping.pdf (aaca.org.au)</a:t>
            </a:r>
            <a:endParaRPr lang="en-AU" sz="1600" u="sng" dirty="0">
              <a:solidFill>
                <a:srgbClr val="0000FF"/>
              </a:solidFill>
              <a:latin typeface="Arial" panose="020B0604020202020204" pitchFamily="34" charset="0"/>
              <a:cs typeface="Arial" panose="020B0604020202020204" pitchFamily="34" charset="0"/>
            </a:endParaRPr>
          </a:p>
          <a:p>
            <a:pPr>
              <a:lnSpc>
                <a:spcPts val="1400"/>
              </a:lnSpc>
              <a:buNone/>
              <a:tabLst>
                <a:tab pos="355600" algn="l"/>
                <a:tab pos="3941763" algn="l"/>
              </a:tabLst>
            </a:pPr>
            <a:endParaRPr lang="en-AU" sz="1600" u="sng" dirty="0">
              <a:solidFill>
                <a:srgbClr val="0000FF"/>
              </a:solidFill>
              <a:latin typeface="Arial" panose="020B0604020202020204" pitchFamily="34" charset="0"/>
              <a:ea typeface="Avenir Book"/>
              <a:cs typeface="Arial" panose="020B0604020202020204" pitchFamily="34" charset="0"/>
            </a:endParaRPr>
          </a:p>
          <a:p>
            <a:pPr>
              <a:lnSpc>
                <a:spcPts val="1400"/>
              </a:lnSpc>
              <a:buNone/>
              <a:tabLst>
                <a:tab pos="355600" algn="l"/>
                <a:tab pos="3941763" algn="l"/>
              </a:tabLst>
            </a:pPr>
            <a:r>
              <a:rPr lang="en-AU" sz="1600" dirty="0">
                <a:latin typeface="Arial" panose="020B0604020202020204" pitchFamily="34" charset="0"/>
                <a:cs typeface="Arial" panose="020B0604020202020204" pitchFamily="34" charset="0"/>
              </a:rPr>
              <a:t>APE NEP Remote Proctoring FAQS	</a:t>
            </a:r>
            <a:r>
              <a:rPr lang="en-AU" sz="1600" u="sng" dirty="0">
                <a:solidFill>
                  <a:srgbClr val="0000FF"/>
                </a:solidFill>
                <a:latin typeface="Arial" panose="020B0604020202020204" pitchFamily="34" charset="0"/>
                <a:cs typeface="Arial" panose="020B0604020202020204" pitchFamily="34" charset="0"/>
                <a:hlinkClick r:id="rId10">
                  <a:extLst>
                    <a:ext uri="{A12FA001-AC4F-418D-AE19-62706E023703}">
                      <ahyp:hlinkClr xmlns:ahyp="http://schemas.microsoft.com/office/drawing/2018/hyperlinkcolor" val="tx"/>
                    </a:ext>
                  </a:extLst>
                </a:hlinkClick>
              </a:rPr>
              <a:t>APE-remote-proctoring-FAQS.pdf (aaca.org.au)</a:t>
            </a:r>
            <a:endParaRPr lang="en-AU" sz="1600" u="sng" dirty="0">
              <a:solidFill>
                <a:srgbClr val="0000FF"/>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723906848"/>
      </p:ext>
    </p:extLst>
  </p:cSld>
  <p:clrMapOvr>
    <a:masterClrMapping/>
  </p:clrMapOvr>
  <p:transition spd="slow">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693218"/>
            <a:ext cx="11400848" cy="5262979"/>
          </a:xfrm>
          <a:prstGeom prst="rect">
            <a:avLst/>
          </a:prstGeom>
          <a:noFill/>
        </p:spPr>
        <p:txBody>
          <a:bodyPr wrap="square">
            <a:spAutoFit/>
          </a:bodyPr>
          <a:lstStyle/>
          <a:p>
            <a:pPr>
              <a:buNone/>
              <a:tabLst>
                <a:tab pos="92075" algn="l"/>
              </a:tabLst>
            </a:pPr>
            <a:r>
              <a:rPr lang="en-AU" sz="1600" b="1" dirty="0">
                <a:latin typeface="Arial" panose="020B0604020202020204" pitchFamily="34" charset="0"/>
                <a:cs typeface="Arial" panose="020B0604020202020204" pitchFamily="34" charset="0"/>
              </a:rPr>
              <a:t>AACA VIDEO RESOURCES</a:t>
            </a:r>
          </a:p>
          <a:p>
            <a:pPr>
              <a:buNone/>
            </a:pPr>
            <a:endParaRPr lang="en-AU" sz="1600" dirty="0">
              <a:latin typeface="Arial" panose="020B0604020202020204" pitchFamily="34" charset="0"/>
              <a:ea typeface="Avenir Book"/>
              <a:cs typeface="Arial" panose="020B0604020202020204" pitchFamily="34" charset="0"/>
            </a:endParaRPr>
          </a:p>
          <a:p>
            <a:pPr>
              <a:buNone/>
            </a:pPr>
            <a:r>
              <a:rPr lang="en-AU" sz="1600" dirty="0">
                <a:latin typeface="Arial" panose="020B0604020202020204" pitchFamily="34" charset="0"/>
                <a:ea typeface="Avenir Book"/>
                <a:cs typeface="Arial" panose="020B0604020202020204" pitchFamily="34" charset="0"/>
              </a:rPr>
              <a:t>Video 1: 2021 National Standard of Competency for Architects (30 mins) </a:t>
            </a:r>
            <a:endParaRPr lang="en-AU" sz="1600" b="1" dirty="0">
              <a:latin typeface="Arial" panose="020B0604020202020204" pitchFamily="34" charset="0"/>
              <a:ea typeface="Avenir Book"/>
              <a:cs typeface="Arial" panose="020B0604020202020204" pitchFamily="34" charset="0"/>
            </a:endParaRPr>
          </a:p>
          <a:p>
            <a:pPr>
              <a:buNone/>
            </a:pPr>
            <a:endParaRPr lang="en-AU" sz="800" dirty="0">
              <a:latin typeface="Arial" panose="020B0604020202020204" pitchFamily="34" charset="0"/>
              <a:ea typeface="Avenir Book"/>
              <a:cs typeface="Arial" panose="020B0604020202020204" pitchFamily="34" charset="0"/>
            </a:endParaRPr>
          </a:p>
          <a:p>
            <a:pPr>
              <a:buNone/>
            </a:pPr>
            <a:r>
              <a:rPr lang="en-AU" sz="1400" b="1" dirty="0">
                <a:latin typeface="Arial" panose="020B0604020202020204" pitchFamily="34" charset="0"/>
                <a:ea typeface="Avenir Book"/>
                <a:cs typeface="Arial" panose="020B0604020202020204" pitchFamily="34" charset="0"/>
              </a:rPr>
              <a:t>How the NSCA is used and influences the Architectural Practice Exam </a:t>
            </a:r>
            <a:r>
              <a:rPr lang="en-AU" sz="1400" dirty="0">
                <a:latin typeface="Arial" panose="020B0604020202020204" pitchFamily="34" charset="0"/>
                <a:ea typeface="Avenir Book"/>
                <a:cs typeface="Arial" panose="020B0604020202020204" pitchFamily="34" charset="0"/>
              </a:rPr>
              <a:t>- </a:t>
            </a:r>
            <a:r>
              <a:rPr lang="en-AU" sz="14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https://youtu.be/68SOidRME-Y</a:t>
            </a:r>
            <a:endParaRPr lang="en-AU" sz="1400" u="sng" dirty="0">
              <a:solidFill>
                <a:srgbClr val="0000FF"/>
              </a:solidFill>
              <a:latin typeface="Arial" panose="020B0604020202020204" pitchFamily="34" charset="0"/>
              <a:cs typeface="Arial" panose="020B0604020202020204" pitchFamily="34" charset="0"/>
            </a:endParaRPr>
          </a:p>
          <a:p>
            <a:pPr>
              <a:buNone/>
            </a:pPr>
            <a:r>
              <a:rPr lang="en-AU" sz="1600" dirty="0">
                <a:latin typeface="Arial" panose="020B0604020202020204" pitchFamily="34" charset="0"/>
                <a:ea typeface="Avenir Book"/>
                <a:cs typeface="Arial" panose="020B0604020202020204" pitchFamily="34" charset="0"/>
              </a:rPr>
              <a:t> </a:t>
            </a:r>
          </a:p>
          <a:p>
            <a:pPr>
              <a:buNone/>
            </a:pPr>
            <a:endParaRPr lang="en-AU" sz="1600" dirty="0">
              <a:latin typeface="Arial" panose="020B0604020202020204" pitchFamily="34" charset="0"/>
              <a:ea typeface="Avenir Book"/>
              <a:cs typeface="Arial" panose="020B0604020202020204" pitchFamily="34" charset="0"/>
            </a:endParaRPr>
          </a:p>
          <a:p>
            <a:r>
              <a:rPr lang="en-AU" sz="1600" dirty="0">
                <a:latin typeface="Arial" panose="020B0604020202020204" pitchFamily="34" charset="0"/>
                <a:cs typeface="Arial" panose="020B0604020202020204" pitchFamily="34" charset="0"/>
              </a:rPr>
              <a:t>Video 2: Architectural Practice Exam Part 1, 2 + 3 (30 mins)</a:t>
            </a:r>
          </a:p>
          <a:p>
            <a:pPr>
              <a:buNone/>
            </a:pPr>
            <a:endParaRPr lang="en-AU" sz="800" dirty="0">
              <a:latin typeface="Arial" panose="020B0604020202020204" pitchFamily="34" charset="0"/>
              <a:ea typeface="Avenir Book"/>
              <a:cs typeface="Arial" panose="020B0604020202020204" pitchFamily="34" charset="0"/>
            </a:endParaRPr>
          </a:p>
          <a:p>
            <a:pPr>
              <a:buNone/>
            </a:pPr>
            <a:r>
              <a:rPr lang="en-AU" sz="1400" b="1" dirty="0">
                <a:latin typeface="Arial" panose="020B0604020202020204" pitchFamily="34" charset="0"/>
                <a:ea typeface="Avenir Book"/>
                <a:cs typeface="Arial" panose="020B0604020202020204" pitchFamily="34" charset="0"/>
              </a:rPr>
              <a:t>For candidates applying from 2024, what to expect, tips and guides for how to use the AACA resources </a:t>
            </a:r>
            <a:r>
              <a:rPr lang="en-AU" sz="1400" dirty="0">
                <a:latin typeface="Arial" panose="020B0604020202020204" pitchFamily="34" charset="0"/>
                <a:ea typeface="Avenir Book"/>
                <a:cs typeface="Arial" panose="020B0604020202020204" pitchFamily="34" charset="0"/>
              </a:rPr>
              <a:t>- </a:t>
            </a:r>
            <a:r>
              <a:rPr lang="en-AU" sz="1400" u="sng"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https://youtu.be/-IJejEbsqgw</a:t>
            </a:r>
            <a:endParaRPr lang="en-AU" sz="1400" u="sng" dirty="0">
              <a:solidFill>
                <a:srgbClr val="0000FF"/>
              </a:solidFill>
              <a:latin typeface="Arial" panose="020B0604020202020204" pitchFamily="34" charset="0"/>
              <a:cs typeface="Arial" panose="020B0604020202020204" pitchFamily="34" charset="0"/>
            </a:endParaRPr>
          </a:p>
          <a:p>
            <a:pPr>
              <a:buNone/>
            </a:pPr>
            <a:endParaRPr lang="en-AU" sz="1600" dirty="0">
              <a:latin typeface="Arial" panose="020B0604020202020204" pitchFamily="34" charset="0"/>
              <a:ea typeface="Avenir Book"/>
              <a:cs typeface="Arial" panose="020B0604020202020204" pitchFamily="34" charset="0"/>
            </a:endParaRPr>
          </a:p>
          <a:p>
            <a:pPr>
              <a:buNone/>
            </a:pPr>
            <a:endParaRPr lang="en-AU" sz="1600" dirty="0">
              <a:latin typeface="Arial" panose="020B0604020202020204" pitchFamily="34" charset="0"/>
              <a:ea typeface="Avenir Book"/>
              <a:cs typeface="Arial" panose="020B0604020202020204" pitchFamily="34" charset="0"/>
            </a:endParaRPr>
          </a:p>
          <a:p>
            <a:pPr>
              <a:buNone/>
            </a:pPr>
            <a:r>
              <a:rPr lang="en-AU" sz="1600" dirty="0">
                <a:latin typeface="Arial" panose="020B0604020202020204" pitchFamily="34" charset="0"/>
                <a:cs typeface="Arial" panose="020B0604020202020204" pitchFamily="34" charset="0"/>
              </a:rPr>
              <a:t>Video 3: Understanding the NCC</a:t>
            </a:r>
          </a:p>
          <a:p>
            <a:pPr algn="l">
              <a:buNone/>
            </a:pPr>
            <a:endParaRPr lang="en-AU" sz="800" b="1" dirty="0">
              <a:latin typeface="Arial" panose="020B0604020202020204" pitchFamily="34" charset="0"/>
              <a:cs typeface="Arial" panose="020B0604020202020204" pitchFamily="34" charset="0"/>
            </a:endParaRPr>
          </a:p>
          <a:p>
            <a:pPr algn="l">
              <a:buNone/>
            </a:pPr>
            <a:r>
              <a:rPr lang="en-AU" sz="1400" b="1" dirty="0">
                <a:latin typeface="Arial" panose="020B0604020202020204" pitchFamily="34" charset="0"/>
                <a:cs typeface="Arial" panose="020B0604020202020204" pitchFamily="34" charset="0"/>
              </a:rPr>
              <a:t>Part 1 (44 minutes)</a:t>
            </a:r>
          </a:p>
          <a:p>
            <a:pPr marL="171450" indent="-171450">
              <a:buFont typeface="Arial" panose="020B0604020202020204" pitchFamily="34" charset="0"/>
              <a:buChar char="•"/>
            </a:pPr>
            <a:r>
              <a:rPr lang="en-AU" sz="1400" dirty="0">
                <a:latin typeface="Arial" panose="020B0604020202020204" pitchFamily="34" charset="0"/>
                <a:cs typeface="Arial" panose="020B0604020202020204" pitchFamily="34" charset="0"/>
              </a:rPr>
              <a:t>Introduction - </a:t>
            </a:r>
            <a:r>
              <a:rPr lang="en-US" sz="1400" u="sng" dirty="0">
                <a:solidFill>
                  <a:srgbClr val="0000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https://www.youtube.com/watch?v=ImX_5QEocic</a:t>
            </a:r>
            <a:endParaRPr lang="en-US"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Section 1. Understanding the NCC (Volume One, Two and Three) - </a:t>
            </a:r>
            <a:r>
              <a:rPr lang="en-US" sz="1400" u="sng"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https://www.youtube.com/watch?v=Zqt72C_zlsk</a:t>
            </a:r>
            <a:endParaRPr lang="en-US"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Section 2. Understanding performance-based code - </a:t>
            </a:r>
            <a:r>
              <a:rPr lang="en-US" sz="1400" u="sng" dirty="0">
                <a:solidFill>
                  <a:srgbClr val="0000FF"/>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https://www.youtube.com/watch?v=Maoewqi1GJQ</a:t>
            </a:r>
            <a:endParaRPr lang="en-US" sz="1400" u="sng" dirty="0">
              <a:solidFill>
                <a:srgbClr val="0000FF"/>
              </a:solidFill>
              <a:latin typeface="Arial" panose="020B0604020202020204" pitchFamily="34" charset="0"/>
              <a:cs typeface="Arial" panose="020B0604020202020204" pitchFamily="34" charset="0"/>
            </a:endParaRPr>
          </a:p>
          <a:p>
            <a:endParaRPr lang="en-US" sz="1400" u="sng" dirty="0">
              <a:solidFill>
                <a:srgbClr val="0000FF"/>
              </a:solidFill>
              <a:latin typeface="Arial" panose="020B0604020202020204" pitchFamily="34" charset="0"/>
              <a:cs typeface="Arial" panose="020B0604020202020204" pitchFamily="34" charset="0"/>
            </a:endParaRPr>
          </a:p>
          <a:p>
            <a:pPr algn="l">
              <a:buNone/>
            </a:pPr>
            <a:r>
              <a:rPr lang="en-AU" sz="1400" b="1" dirty="0">
                <a:latin typeface="Arial" panose="020B0604020202020204" pitchFamily="34" charset="0"/>
                <a:cs typeface="Arial" panose="020B0604020202020204" pitchFamily="34" charset="0"/>
              </a:rPr>
              <a:t>Part 2 (33 minutes)</a:t>
            </a: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Section 3. Understanding NCC building classifications - </a:t>
            </a:r>
            <a:r>
              <a:rPr lang="en-US" sz="1400" u="sng" dirty="0">
                <a:solidFill>
                  <a:srgbClr val="0000FF"/>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https://www.youtube.com/watch?v=ALreHYNICvQ</a:t>
            </a:r>
            <a:endParaRPr lang="en-US"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Section 4. Using NCC Volume One {commercial) - </a:t>
            </a:r>
            <a:r>
              <a:rPr lang="en-US" sz="1400" u="sng" dirty="0">
                <a:solidFill>
                  <a:srgbClr val="0000FF"/>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https://www.youtube.com/watch?v=pSIbzaq4He8</a:t>
            </a:r>
            <a:endParaRPr lang="en-US"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dirty="0">
                <a:latin typeface="Arial" panose="020B0604020202020204" pitchFamily="34" charset="0"/>
                <a:cs typeface="Arial" panose="020B0604020202020204" pitchFamily="34" charset="0"/>
              </a:rPr>
              <a:t>Section 5. Using NCC Volume Two (residential - </a:t>
            </a:r>
            <a:r>
              <a:rPr lang="en-US" sz="1400" u="sng" dirty="0">
                <a:solidFill>
                  <a:srgbClr val="0000FF"/>
                </a:solidFill>
                <a:latin typeface="Arial" panose="020B0604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rPr>
              <a:t>https://www.youtube.com/watch?v=GNL8ceF4Xek</a:t>
            </a:r>
            <a:endParaRPr lang="en-AU" sz="1400" u="sng" dirty="0">
              <a:solidFill>
                <a:srgbClr val="0000FF"/>
              </a:solidFill>
              <a:latin typeface="Arial" panose="020B0604020202020204" pitchFamily="34" charset="0"/>
              <a:cs typeface="Arial" panose="020B0604020202020204" pitchFamily="34" charset="0"/>
            </a:endParaRP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473802996"/>
      </p:ext>
    </p:extLst>
  </p:cSld>
  <p:clrMapOvr>
    <a:masterClrMapping/>
  </p:clrMapOvr>
  <p:transition spd="slow">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693218"/>
            <a:ext cx="11400848" cy="5047536"/>
          </a:xfrm>
          <a:prstGeom prst="rect">
            <a:avLst/>
          </a:prstGeom>
          <a:noFill/>
        </p:spPr>
        <p:txBody>
          <a:bodyPr wrap="square">
            <a:spAutoFit/>
          </a:bodyPr>
          <a:lstStyle/>
          <a:p>
            <a:pPr>
              <a:buNone/>
              <a:tabLst>
                <a:tab pos="92075" algn="l"/>
              </a:tabLst>
            </a:pPr>
            <a:r>
              <a:rPr lang="en-AU" sz="1600" b="1" dirty="0">
                <a:latin typeface="Arial" panose="020B0604020202020204" pitchFamily="34" charset="0"/>
                <a:cs typeface="Arial" panose="020B0604020202020204" pitchFamily="34" charset="0"/>
              </a:rPr>
              <a:t>AACA VIDEO RESOURCES (Continued)</a:t>
            </a:r>
          </a:p>
          <a:p>
            <a:pPr>
              <a:buNone/>
            </a:pPr>
            <a:endParaRPr lang="en-AU" sz="1600" dirty="0">
              <a:latin typeface="Arial" panose="020B0604020202020204" pitchFamily="34" charset="0"/>
              <a:ea typeface="Avenir Book"/>
              <a:cs typeface="Arial" panose="020B0604020202020204" pitchFamily="34" charset="0"/>
            </a:endParaRPr>
          </a:p>
          <a:p>
            <a:pPr marL="4763" indent="-4763">
              <a:buNone/>
            </a:pPr>
            <a:r>
              <a:rPr lang="en-AU" sz="1600" dirty="0">
                <a:latin typeface="Arial" panose="020B0604020202020204" pitchFamily="34" charset="0"/>
                <a:cs typeface="Arial" panose="020B0604020202020204" pitchFamily="34" charset="0"/>
              </a:rPr>
              <a:t>	Video 4:  Understanding Fire Safety in the NCC</a:t>
            </a:r>
          </a:p>
          <a:p>
            <a:pPr>
              <a:buNone/>
            </a:pPr>
            <a:endParaRPr lang="en-AU" sz="800" dirty="0">
              <a:latin typeface="Arial" panose="020B0604020202020204" pitchFamily="34" charset="0"/>
              <a:ea typeface="Avenir Book"/>
              <a:cs typeface="Arial" panose="020B0604020202020204" pitchFamily="34" charset="0"/>
            </a:endParaRPr>
          </a:p>
          <a:p>
            <a:pPr marL="4763" indent="-4763" algn="l">
              <a:buNone/>
            </a:pPr>
            <a:r>
              <a:rPr lang="en-AU" sz="1400" b="1" i="0" u="none" strike="noStrike" baseline="0" dirty="0">
                <a:solidFill>
                  <a:srgbClr val="303030"/>
                </a:solidFill>
                <a:latin typeface="Arial" panose="020B0604020202020204" pitchFamily="34" charset="0"/>
                <a:cs typeface="Arial" panose="020B0604020202020204" pitchFamily="34" charset="0"/>
              </a:rPr>
              <a:t>Part 1 (48 minutes)</a:t>
            </a:r>
          </a:p>
          <a:p>
            <a:pPr marL="171450" indent="-171450">
              <a:buFont typeface="Arial" panose="020B0604020202020204" pitchFamily="34" charset="0"/>
              <a:buChar char="•"/>
            </a:pPr>
            <a:r>
              <a:rPr lang="en-AU" sz="1400" i="0" u="none" strike="noStrike" baseline="0" dirty="0">
                <a:solidFill>
                  <a:srgbClr val="303030"/>
                </a:solidFill>
                <a:latin typeface="Arial" panose="020B0604020202020204" pitchFamily="34" charset="0"/>
                <a:cs typeface="Arial" panose="020B0604020202020204" pitchFamily="34" charset="0"/>
              </a:rPr>
              <a:t>Introduction - </a:t>
            </a:r>
            <a:r>
              <a:rPr lang="en-AU" sz="14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https://www.youtube.com/watch?v=ZbyKT1uTbxE</a:t>
            </a:r>
            <a:endParaRPr lang="en-AU"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i="0" u="none" strike="noStrike" baseline="0" dirty="0">
                <a:solidFill>
                  <a:srgbClr val="303030"/>
                </a:solidFill>
                <a:latin typeface="Arial" panose="020B0604020202020204" pitchFamily="34" charset="0"/>
                <a:cs typeface="Arial" panose="020B0604020202020204" pitchFamily="34" charset="0"/>
              </a:rPr>
              <a:t>Section 1. Understanding Fire Safety in the NCC - </a:t>
            </a:r>
            <a:r>
              <a:rPr lang="en-US" sz="1400" u="sng" dirty="0">
                <a:solidFill>
                  <a:srgbClr val="0000FF"/>
                </a:solidFill>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https://www.youtube.com/watch?v=Wx46wvfGK10</a:t>
            </a:r>
            <a:endParaRPr lang="en-US"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US" sz="1400" i="0" u="none" strike="noStrike" baseline="0" dirty="0">
                <a:solidFill>
                  <a:srgbClr val="303030"/>
                </a:solidFill>
                <a:latin typeface="Arial" panose="020B0604020202020204" pitchFamily="34" charset="0"/>
                <a:cs typeface="Arial" panose="020B0604020202020204" pitchFamily="34" charset="0"/>
              </a:rPr>
              <a:t>Section 2. Using the Fire Safety provisions of NCC Volume One </a:t>
            </a:r>
            <a:r>
              <a:rPr lang="en-US" sz="1400" u="sng" dirty="0">
                <a:solidFill>
                  <a:srgbClr val="0000FF"/>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https://www.youtube.com/watch?v=Wk7X62PUiSQ</a:t>
            </a:r>
            <a:endParaRPr lang="en-US" sz="1400" u="sng" dirty="0">
              <a:solidFill>
                <a:srgbClr val="0000FF"/>
              </a:solidFill>
              <a:latin typeface="Arial" panose="020B0604020202020204" pitchFamily="34" charset="0"/>
              <a:cs typeface="Arial" panose="020B0604020202020204" pitchFamily="34" charset="0"/>
            </a:endParaRPr>
          </a:p>
          <a:p>
            <a:endParaRPr lang="en-AU" sz="800" u="sng" dirty="0">
              <a:solidFill>
                <a:srgbClr val="0000FF"/>
              </a:solidFill>
              <a:latin typeface="Arial" panose="020B0604020202020204" pitchFamily="34" charset="0"/>
              <a:cs typeface="Arial" panose="020B0604020202020204" pitchFamily="34" charset="0"/>
            </a:endParaRPr>
          </a:p>
          <a:p>
            <a:pPr marL="4763" indent="-4763" algn="l">
              <a:buNone/>
            </a:pPr>
            <a:r>
              <a:rPr lang="en-AU" sz="1400" b="1" i="0" u="none" strike="noStrike" baseline="0" dirty="0">
                <a:solidFill>
                  <a:srgbClr val="303030"/>
                </a:solidFill>
                <a:latin typeface="Arial" panose="020B0604020202020204" pitchFamily="34" charset="0"/>
                <a:cs typeface="Arial" panose="020B0604020202020204" pitchFamily="34" charset="0"/>
              </a:rPr>
              <a:t>Part 2 (20 minutes)</a:t>
            </a:r>
          </a:p>
          <a:p>
            <a:pPr marL="171450" indent="-171450">
              <a:buFont typeface="Arial" panose="020B0604020202020204" pitchFamily="34" charset="0"/>
              <a:buChar char="•"/>
            </a:pPr>
            <a:r>
              <a:rPr lang="en-US" sz="1400" i="0" u="none" strike="noStrike" baseline="0" dirty="0">
                <a:solidFill>
                  <a:srgbClr val="303030"/>
                </a:solidFill>
                <a:latin typeface="Arial" panose="020B0604020202020204" pitchFamily="34" charset="0"/>
                <a:cs typeface="Arial" panose="020B0604020202020204" pitchFamily="34" charset="0"/>
              </a:rPr>
              <a:t>Section 3. Using the Fire </a:t>
            </a:r>
            <a:r>
              <a:rPr lang="en-US" sz="1400" dirty="0">
                <a:solidFill>
                  <a:srgbClr val="303030"/>
                </a:solidFill>
                <a:latin typeface="Arial" panose="020B0604020202020204" pitchFamily="34" charset="0"/>
                <a:cs typeface="Arial" panose="020B0604020202020204" pitchFamily="34" charset="0"/>
              </a:rPr>
              <a:t>Safety</a:t>
            </a:r>
            <a:r>
              <a:rPr lang="en-US" sz="1400" i="0" u="none" strike="noStrike" baseline="0" dirty="0">
                <a:solidFill>
                  <a:srgbClr val="303030"/>
                </a:solidFill>
                <a:latin typeface="Arial" panose="020B0604020202020204" pitchFamily="34" charset="0"/>
                <a:cs typeface="Arial" panose="020B0604020202020204" pitchFamily="34" charset="0"/>
              </a:rPr>
              <a:t> Provisions of NCC Volume Two </a:t>
            </a:r>
            <a:r>
              <a:rPr lang="en-US" sz="1400" u="sng" dirty="0">
                <a:solidFill>
                  <a:srgbClr val="0000FF"/>
                </a:solidFill>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https://www.youtube.com/watch?v=dVtXurGAwLU</a:t>
            </a:r>
            <a:endParaRPr lang="en-AU" sz="1400" u="sng" dirty="0">
              <a:solidFill>
                <a:srgbClr val="0000FF"/>
              </a:solidFill>
              <a:latin typeface="Arial" panose="020B0604020202020204" pitchFamily="34" charset="0"/>
              <a:cs typeface="Arial" panose="020B0604020202020204" pitchFamily="34" charset="0"/>
            </a:endParaRPr>
          </a:p>
          <a:p>
            <a:pPr marL="4763" indent="-4763">
              <a:buNone/>
            </a:pPr>
            <a:r>
              <a:rPr lang="en-AU" sz="1600" dirty="0">
                <a:latin typeface="Arial" panose="020B0604020202020204" pitchFamily="34" charset="0"/>
                <a:ea typeface="Avenir Book"/>
                <a:cs typeface="Arial" panose="020B0604020202020204" pitchFamily="34" charset="0"/>
              </a:rPr>
              <a:t> </a:t>
            </a:r>
          </a:p>
          <a:p>
            <a:pPr marL="4763" indent="-4763">
              <a:buNone/>
            </a:pPr>
            <a:endParaRPr lang="en-AU" sz="1600" dirty="0">
              <a:latin typeface="Arial" panose="020B0604020202020204" pitchFamily="34" charset="0"/>
              <a:ea typeface="Avenir Book"/>
              <a:cs typeface="Arial" panose="020B0604020202020204" pitchFamily="34" charset="0"/>
            </a:endParaRPr>
          </a:p>
          <a:p>
            <a:pPr marL="4763" indent="-4763">
              <a:buNone/>
            </a:pPr>
            <a:r>
              <a:rPr lang="en-AU" sz="1600" dirty="0">
                <a:latin typeface="Arial" panose="020B0604020202020204" pitchFamily="34" charset="0"/>
                <a:ea typeface="Avenir Book"/>
                <a:cs typeface="Arial" panose="020B0604020202020204" pitchFamily="34" charset="0"/>
              </a:rPr>
              <a:t>	Video 5: Understanding and Using Energy Provisions in the NCC</a:t>
            </a:r>
            <a:endParaRPr lang="en-AU" sz="1200" dirty="0">
              <a:latin typeface="Arial" panose="020B0604020202020204" pitchFamily="34" charset="0"/>
              <a:ea typeface="Avenir Book"/>
              <a:cs typeface="Arial" panose="020B0604020202020204" pitchFamily="34" charset="0"/>
            </a:endParaRPr>
          </a:p>
          <a:p>
            <a:pPr marL="4763" indent="-4763">
              <a:buNone/>
            </a:pPr>
            <a:endParaRPr lang="en-AU" sz="800" dirty="0">
              <a:latin typeface="Arial" panose="020B0604020202020204" pitchFamily="34" charset="0"/>
              <a:ea typeface="Avenir Book"/>
              <a:cs typeface="Arial" panose="020B0604020202020204" pitchFamily="34" charset="0"/>
            </a:endParaRPr>
          </a:p>
          <a:p>
            <a:pPr marL="4763" indent="-4763">
              <a:buNone/>
            </a:pPr>
            <a:r>
              <a:rPr lang="en-AU" sz="1400" b="1" dirty="0">
                <a:latin typeface="Arial" panose="020B0604020202020204" pitchFamily="34" charset="0"/>
                <a:ea typeface="Avenir Book"/>
                <a:cs typeface="Arial" panose="020B0604020202020204" pitchFamily="34" charset="0"/>
              </a:rPr>
              <a:t>	Part 1 (30 minutes)</a:t>
            </a:r>
          </a:p>
          <a:p>
            <a:pPr marL="171450" indent="-171450">
              <a:buFont typeface="Arial" panose="020B0604020202020204" pitchFamily="34" charset="0"/>
              <a:buChar char="•"/>
              <a:tabLst>
                <a:tab pos="533400" algn="l"/>
              </a:tabLst>
            </a:pPr>
            <a:r>
              <a:rPr lang="en-AU" sz="1400" dirty="0">
                <a:latin typeface="Arial" panose="020B0604020202020204" pitchFamily="34" charset="0"/>
                <a:ea typeface="Avenir Book"/>
                <a:cs typeface="Arial" panose="020B0604020202020204" pitchFamily="34" charset="0"/>
              </a:rPr>
              <a:t>Introduction - </a:t>
            </a:r>
            <a:r>
              <a:rPr lang="en-US" sz="1400" u="sng" dirty="0">
                <a:solidFill>
                  <a:srgbClr val="0000FF"/>
                </a:solidFill>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https://www.youtube.com/watch?v=GYhbJrvU2Ig</a:t>
            </a:r>
            <a:endParaRPr lang="en-AU"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tabLst>
                <a:tab pos="533400" algn="l"/>
              </a:tabLst>
            </a:pPr>
            <a:r>
              <a:rPr lang="en-AU" sz="1400" dirty="0">
                <a:latin typeface="Arial" panose="020B0604020202020204" pitchFamily="34" charset="0"/>
                <a:ea typeface="Avenir Book"/>
                <a:cs typeface="Arial" panose="020B0604020202020204" pitchFamily="34" charset="0"/>
              </a:rPr>
              <a:t>Section 1. Understanding Energy Efficiency in the NCC - </a:t>
            </a:r>
            <a:r>
              <a:rPr lang="en-US" sz="1400" u="sng" dirty="0">
                <a:solidFill>
                  <a:srgbClr val="0000FF"/>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https://www.youtube.com/watch?v=L6xyJ9BqNKs</a:t>
            </a:r>
            <a:endParaRPr lang="en-US" sz="1400" u="sng" dirty="0">
              <a:solidFill>
                <a:srgbClr val="0000FF"/>
              </a:solidFill>
              <a:latin typeface="Arial" panose="020B0604020202020204" pitchFamily="34" charset="0"/>
              <a:cs typeface="Arial" panose="020B0604020202020204" pitchFamily="34" charset="0"/>
            </a:endParaRPr>
          </a:p>
          <a:p>
            <a:pPr>
              <a:tabLst>
                <a:tab pos="533400" algn="l"/>
              </a:tabLst>
            </a:pPr>
            <a:endParaRPr lang="en-AU" sz="800" u="sng" dirty="0">
              <a:solidFill>
                <a:srgbClr val="0000FF"/>
              </a:solidFill>
              <a:latin typeface="Arial" panose="020B0604020202020204" pitchFamily="34" charset="0"/>
              <a:cs typeface="Arial" panose="020B0604020202020204" pitchFamily="34" charset="0"/>
            </a:endParaRPr>
          </a:p>
          <a:p>
            <a:pPr marL="4763" indent="-4763">
              <a:buNone/>
            </a:pPr>
            <a:r>
              <a:rPr lang="en-AU" sz="1400" b="1" dirty="0">
                <a:latin typeface="Arial" panose="020B0604020202020204" pitchFamily="34" charset="0"/>
                <a:ea typeface="Avenir Book"/>
                <a:cs typeface="Arial" panose="020B0604020202020204" pitchFamily="34" charset="0"/>
              </a:rPr>
              <a:t>	Part 2 (53 minutes)</a:t>
            </a:r>
          </a:p>
          <a:p>
            <a:pPr marL="171450" indent="-171450">
              <a:buFont typeface="Arial" panose="020B0604020202020204" pitchFamily="34" charset="0"/>
              <a:buChar char="•"/>
            </a:pPr>
            <a:r>
              <a:rPr lang="en-AU" sz="1400" dirty="0">
                <a:latin typeface="Arial" panose="020B0604020202020204" pitchFamily="34" charset="0"/>
                <a:ea typeface="Avenir Book"/>
                <a:cs typeface="Arial" panose="020B0604020202020204" pitchFamily="34" charset="0"/>
              </a:rPr>
              <a:t>Section 2. Using Energy Efficiency Provisions in Volume One - </a:t>
            </a:r>
            <a:r>
              <a:rPr lang="en-US" sz="1400" u="sng" dirty="0">
                <a:solidFill>
                  <a:srgbClr val="0000FF"/>
                </a:solidFill>
                <a:latin typeface="Arial" panose="020B0604020202020204" pitchFamily="34" charset="0"/>
                <a:cs typeface="Arial" panose="020B0604020202020204" pitchFamily="34" charset="0"/>
                <a:hlinkClick r:id="rId7">
                  <a:extLst>
                    <a:ext uri="{A12FA001-AC4F-418D-AE19-62706E023703}">
                      <ahyp:hlinkClr xmlns:ahyp="http://schemas.microsoft.com/office/drawing/2018/hyperlinkcolor" val="tx"/>
                    </a:ext>
                  </a:extLst>
                </a:hlinkClick>
              </a:rPr>
              <a:t>https://www.youtube.com/watch?v=L6xyJ9BqNKs</a:t>
            </a:r>
            <a:endParaRPr lang="en-AU" sz="1400" u="sng" dirty="0">
              <a:solidFill>
                <a:srgbClr val="0000FF"/>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AU" sz="1400" dirty="0">
                <a:latin typeface="Arial" panose="020B0604020202020204" pitchFamily="34" charset="0"/>
                <a:ea typeface="Avenir Book"/>
                <a:cs typeface="Arial" panose="020B0604020202020204" pitchFamily="34" charset="0"/>
              </a:rPr>
              <a:t>Section 3. Using Energy Efficiency Provisions in Volume Two - </a:t>
            </a:r>
            <a:r>
              <a:rPr lang="en-US" sz="1400" u="sng" dirty="0">
                <a:solidFill>
                  <a:srgbClr val="0000FF"/>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https://www.youtube.com/watch?v=eY7s9GSjM9g</a:t>
            </a:r>
            <a:endParaRPr lang="en-AU" sz="1400" u="sng" dirty="0">
              <a:solidFill>
                <a:srgbClr val="0000FF"/>
              </a:solidFill>
              <a:latin typeface="Arial" panose="020B0604020202020204" pitchFamily="34" charset="0"/>
              <a:cs typeface="Arial" panose="020B0604020202020204" pitchFamily="34" charset="0"/>
            </a:endParaRP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862372644"/>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A6261-5149-81EF-40FC-706BF74BC4CE}"/>
              </a:ext>
            </a:extLst>
          </p:cNvPr>
          <p:cNvSpPr>
            <a:spLocks noGrp="1"/>
          </p:cNvSpPr>
          <p:nvPr>
            <p:ph type="ctrTitle"/>
          </p:nvPr>
        </p:nvSpPr>
        <p:spPr>
          <a:xfrm>
            <a:off x="391795" y="1686910"/>
            <a:ext cx="6628765" cy="4459890"/>
          </a:xfrm>
        </p:spPr>
        <p:txBody>
          <a:bodyPr/>
          <a:lstStyle/>
          <a:p>
            <a:pPr marR="0" lvl="0" defTabSz="852488" rtl="0" eaLnBrk="1" fontAlgn="auto" latinLnBrk="0" hangingPunct="1">
              <a:lnSpc>
                <a:spcPct val="100000"/>
              </a:lnSpc>
              <a:spcBef>
                <a:spcPct val="20000"/>
              </a:spcBef>
              <a:spcAft>
                <a:spcPts val="0"/>
              </a:spcAft>
              <a:tabLst/>
              <a:defRPr/>
            </a:pPr>
            <a:br>
              <a:rPr kumimoji="0" lang="en-AU"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AU" sz="16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PEOPLE</a:t>
            </a:r>
            <a:br>
              <a:rPr kumimoji="0" lang="en-AU"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br>
              <a:rPr kumimoji="0" lang="en-AU"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Registrar				Sue Crawford</a:t>
            </a:r>
            <a:r>
              <a:rPr lang="en-AU" sz="1600" b="0" dirty="0">
                <a:solidFill>
                  <a:prstClr val="black"/>
                </a:solidFill>
                <a:latin typeface="Helvetica Narrow" panose="020B0506020203020204" pitchFamily="34" charset="0"/>
                <a:ea typeface="+mn-ea"/>
                <a:cs typeface="+mn-cs"/>
              </a:rPr>
              <a:t>						</a:t>
            </a:r>
            <a:r>
              <a:rPr lang="en-AU" sz="1600" b="0" u="sng" dirty="0">
                <a:solidFill>
                  <a:srgbClr val="0000FF"/>
                </a:solidFill>
                <a:ea typeface="+mn-ea"/>
                <a:hlinkClick r:id="rId2">
                  <a:extLst>
                    <a:ext uri="{A12FA001-AC4F-418D-AE19-62706E023703}">
                      <ahyp:hlinkClr xmlns:ahyp="http://schemas.microsoft.com/office/drawing/2018/hyperlinkcolor" val="tx"/>
                    </a:ext>
                  </a:extLst>
                </a:hlinkClick>
              </a:rPr>
              <a:t>registrar@archboardsa.org.au</a:t>
            </a:r>
            <a:r>
              <a:rPr lang="en-AU" sz="1600" b="0" u="sng" dirty="0">
                <a:solidFill>
                  <a:srgbClr val="0000FF"/>
                </a:solidFill>
                <a:ea typeface="+mn-ea"/>
              </a:rPr>
              <a:t> </a:t>
            </a:r>
            <a:br>
              <a:rPr kumimoji="0" lang="en-AU" sz="16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br>
              <a:rPr kumimoji="0" lang="en-AU" sz="1600" b="0" i="0" u="sng"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Administration Coordinator		Georgina Dungey</a:t>
            </a: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r>
              <a:rPr lang="en-AU" sz="1600" b="0" u="sng" dirty="0">
                <a:solidFill>
                  <a:srgbClr val="0000FF"/>
                </a:solidFill>
                <a:ea typeface="+mn-ea"/>
                <a:hlinkClick r:id="rId3">
                  <a:extLst>
                    <a:ext uri="{A12FA001-AC4F-418D-AE19-62706E023703}">
                      <ahyp:hlinkClr xmlns:ahyp="http://schemas.microsoft.com/office/drawing/2018/hyperlinkcolor" val="tx"/>
                    </a:ext>
                  </a:extLst>
                </a:hlinkClick>
              </a:rPr>
              <a:t>admin@archboardsa.org.au</a:t>
            </a:r>
            <a:br>
              <a:rPr kumimoji="0" lang="en-AU" sz="1600" b="0" i="0" u="none" strike="noStrike" kern="1200" cap="none" spc="0" normalizeH="0" baseline="0" noProof="0" dirty="0">
                <a:ln>
                  <a:noFill/>
                </a:ln>
                <a:solidFill>
                  <a:prstClr val="black"/>
                </a:solidFill>
                <a:effectLst/>
                <a:uLnTx/>
                <a:uFillTx/>
                <a:latin typeface="Helvetica Narrow" panose="020B0506020203020204" pitchFamily="34" charset="0"/>
                <a:ea typeface="+mn-ea"/>
                <a:cs typeface="+mn-cs"/>
              </a:rPr>
            </a:br>
            <a:br>
              <a:rPr kumimoji="0" lang="en-AU" sz="1600" b="0" i="0" u="none" strike="noStrike" kern="1200" cap="none" spc="0" normalizeH="0" baseline="0" noProof="0" dirty="0">
                <a:ln>
                  <a:noFill/>
                </a:ln>
                <a:solidFill>
                  <a:prstClr val="black"/>
                </a:solidFill>
                <a:effectLst/>
                <a:uLnTx/>
                <a:uFillTx/>
                <a:latin typeface="Helvetica Narrow" panose="020B0506020203020204" pitchFamily="34" charset="0"/>
                <a:ea typeface="+mn-ea"/>
                <a:cs typeface="+mn-cs"/>
              </a:rPr>
            </a:b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 and National Convenor		Paul Boyce</a:t>
            </a: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a:t>
            </a: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r>
              <a:rPr lang="en-AU" sz="1600" b="0" dirty="0">
                <a:solidFill>
                  <a:prstClr val="black"/>
                </a:solidFill>
                <a:ea typeface="+mn-ea"/>
              </a:rPr>
              <a:t>SA </a:t>
            </a:r>
            <a: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Deputy Convenor		Katrina Worssam</a:t>
            </a:r>
            <a:br>
              <a:rPr kumimoji="0" lang="en-AU" sz="3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lang="en-US" dirty="0"/>
          </a:p>
        </p:txBody>
      </p:sp>
      <p:sp>
        <p:nvSpPr>
          <p:cNvPr id="5" name="TextBox 4">
            <a:extLst>
              <a:ext uri="{FF2B5EF4-FFF2-40B4-BE49-F238E27FC236}">
                <a16:creationId xmlns:a16="http://schemas.microsoft.com/office/drawing/2014/main" id="{46AC4E27-62D4-1857-36EC-FD3D61C4D2B6}"/>
              </a:ext>
            </a:extLst>
          </p:cNvPr>
          <p:cNvSpPr txBox="1"/>
          <p:nvPr/>
        </p:nvSpPr>
        <p:spPr>
          <a:xfrm>
            <a:off x="274320" y="1091951"/>
            <a:ext cx="7502009" cy="338554"/>
          </a:xfrm>
          <a:prstGeom prst="rect">
            <a:avLst/>
          </a:prstGeom>
          <a:noFill/>
        </p:spPr>
        <p:txBody>
          <a:bodyPr wrap="square">
            <a:spAutoFit/>
          </a:bodyPr>
          <a:lstStyle/>
          <a:p>
            <a:r>
              <a:rPr kumimoji="0" lang="en-AU" sz="1600" b="1" i="0" u="none" strike="noStrike" kern="1200" cap="none" spc="0" normalizeH="0" baseline="0" noProof="0" dirty="0">
                <a:ln>
                  <a:noFill/>
                </a:ln>
                <a:solidFill>
                  <a:srgbClr val="F94F5E"/>
                </a:solidFill>
                <a:effectLst/>
                <a:uLnTx/>
                <a:uFillTx/>
                <a:latin typeface="Arial" panose="020B0604020202020204" pitchFamily="34" charset="0"/>
                <a:ea typeface="+mj-ea"/>
                <a:cs typeface="Arial" panose="020B0604020202020204" pitchFamily="34" charset="0"/>
              </a:rPr>
              <a:t>APE - Architectural Practice Examination</a:t>
            </a:r>
            <a:endParaRPr lang="en-AU" dirty="0">
              <a:solidFill>
                <a:srgbClr val="F94F5E"/>
              </a:solidFill>
            </a:endParaRPr>
          </a:p>
        </p:txBody>
      </p:sp>
    </p:spTree>
    <p:extLst>
      <p:ext uri="{BB962C8B-B14F-4D97-AF65-F5344CB8AC3E}">
        <p14:creationId xmlns:p14="http://schemas.microsoft.com/office/powerpoint/2010/main" val="361436793"/>
      </p:ext>
    </p:extLst>
  </p:cSld>
  <p:clrMapOvr>
    <a:masterClrMapping/>
  </p:clrMapOvr>
  <p:transition spd="slow">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0" y="3298498"/>
            <a:ext cx="12192000" cy="738664"/>
          </a:xfrm>
          <a:prstGeom prst="rect">
            <a:avLst/>
          </a:prstGeom>
          <a:noFill/>
        </p:spPr>
        <p:txBody>
          <a:bodyPr wrap="square">
            <a:spAutoFit/>
          </a:bodyPr>
          <a:lstStyle/>
          <a:p>
            <a:pPr algn="ctr"/>
            <a:r>
              <a:rPr lang="en-AU" sz="2800" cap="all" dirty="0">
                <a:solidFill>
                  <a:schemeClr val="tx1"/>
                </a:solidFill>
                <a:latin typeface="Arial" panose="020B0604020202020204" pitchFamily="34" charset="0"/>
                <a:cs typeface="Arial" panose="020B0604020202020204" pitchFamily="34" charset="0"/>
              </a:rPr>
              <a:t>ANY QUESTIONS?</a:t>
            </a:r>
            <a:endParaRPr lang="en-AU" sz="2800" dirty="0">
              <a:solidFill>
                <a:schemeClr val="tx1"/>
              </a:solidFill>
              <a:latin typeface="Arial" panose="020B0604020202020204" pitchFamily="34" charset="0"/>
              <a:cs typeface="Arial" panose="020B0604020202020204" pitchFamily="34" charset="0"/>
            </a:endParaRPr>
          </a:p>
          <a:p>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3476759093"/>
      </p:ext>
    </p:extLst>
  </p:cSld>
  <p:clrMapOvr>
    <a:masterClrMapping/>
  </p:clrMapOvr>
  <p:transition spd="slow">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E30359D-8099-CC96-FABB-F3CFA374D117}"/>
              </a:ext>
            </a:extLst>
          </p:cNvPr>
          <p:cNvSpPr txBox="1"/>
          <p:nvPr/>
        </p:nvSpPr>
        <p:spPr>
          <a:xfrm>
            <a:off x="433137" y="2889048"/>
            <a:ext cx="6817895" cy="3231654"/>
          </a:xfrm>
          <a:prstGeom prst="rect">
            <a:avLst/>
          </a:prstGeom>
          <a:noFill/>
        </p:spPr>
        <p:txBody>
          <a:bodyPr wrap="square" rtlCol="0">
            <a:spAutoFit/>
          </a:bodyPr>
          <a:lstStyle/>
          <a:p>
            <a:endParaRPr lang="en-AU" sz="2400" b="1" dirty="0">
              <a:latin typeface="Arial" panose="020B0604020202020204" pitchFamily="34" charset="0"/>
              <a:cs typeface="Arial" panose="020B0604020202020204" pitchFamily="34" charset="0"/>
            </a:endParaRPr>
          </a:p>
          <a:p>
            <a:r>
              <a:rPr lang="en-AU" sz="2800" dirty="0">
                <a:latin typeface="Arial" panose="020B0604020202020204" pitchFamily="34" charset="0"/>
                <a:cs typeface="Arial" panose="020B0604020202020204" pitchFamily="34" charset="0"/>
              </a:rPr>
              <a:t>Thank you for your attendance.</a:t>
            </a:r>
          </a:p>
          <a:p>
            <a:endParaRPr lang="en-AU" sz="2400" b="1" dirty="0">
              <a:latin typeface="Arial" panose="020B0604020202020204" pitchFamily="34" charset="0"/>
              <a:cs typeface="Arial" panose="020B0604020202020204" pitchFamily="34" charset="0"/>
            </a:endParaRPr>
          </a:p>
          <a:p>
            <a:r>
              <a:rPr lang="en-AU" sz="1600" dirty="0">
                <a:latin typeface="Arial" panose="020B0604020202020204" pitchFamily="34" charset="0"/>
                <a:cs typeface="Arial" panose="020B0604020202020204" pitchFamily="34" charset="0"/>
              </a:rPr>
              <a:t>This presentation is available now on the APBSA website.</a:t>
            </a:r>
          </a:p>
          <a:p>
            <a:endParaRPr lang="en-AU" sz="16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endParaRPr lang="en-AU" sz="1600" b="1" dirty="0">
              <a:latin typeface="Arial" panose="020B0604020202020204" pitchFamily="34" charset="0"/>
              <a:cs typeface="Arial" panose="020B0604020202020204" pitchFamily="34" charset="0"/>
            </a:endParaRPr>
          </a:p>
          <a:p>
            <a:pPr algn="just"/>
            <a:r>
              <a:rPr lang="en-AU" sz="1600" dirty="0">
                <a:latin typeface="Arial" panose="020B0604020202020204" pitchFamily="34" charset="0"/>
                <a:cs typeface="Arial" panose="020B0604020202020204" pitchFamily="34" charset="0"/>
              </a:rPr>
              <a:t>2025</a:t>
            </a:r>
          </a:p>
        </p:txBody>
      </p:sp>
    </p:spTree>
    <p:extLst>
      <p:ext uri="{BB962C8B-B14F-4D97-AF65-F5344CB8AC3E}">
        <p14:creationId xmlns:p14="http://schemas.microsoft.com/office/powerpoint/2010/main" val="445056394"/>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645920"/>
            <a:ext cx="11400848" cy="4327338"/>
          </a:xfrm>
          <a:prstGeom prst="rect">
            <a:avLst/>
          </a:prstGeom>
          <a:noFill/>
        </p:spPr>
        <p:txBody>
          <a:bodyPr wrap="square">
            <a:spAutoFit/>
          </a:bodyPr>
          <a:lstStyle/>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AU" sz="1600" b="1" dirty="0">
                <a:solidFill>
                  <a:schemeClr val="tx1"/>
                </a:solidFill>
                <a:latin typeface="Arial" panose="020B0604020202020204" pitchFamily="34" charset="0"/>
                <a:cs typeface="Arial" panose="020B0604020202020204" pitchFamily="34" charset="0"/>
              </a:rPr>
              <a:t>ORGANISATIONS</a:t>
            </a:r>
          </a:p>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1971675" indent="-1971675" algn="l"/>
            <a:r>
              <a:rPr lang="en-AU" sz="1600" dirty="0">
                <a:solidFill>
                  <a:schemeClr val="tx1"/>
                </a:solidFill>
                <a:latin typeface="Arial" panose="020B0604020202020204" pitchFamily="34" charset="0"/>
                <a:cs typeface="Arial" panose="020B0604020202020204" pitchFamily="34" charset="0"/>
              </a:rPr>
              <a:t>APBSA	Architectural Practice Board of South Australia</a:t>
            </a:r>
          </a:p>
          <a:p>
            <a:pPr marL="1971675" indent="-1971675" algn="l"/>
            <a:r>
              <a:rPr lang="en-AU" sz="1600" dirty="0">
                <a:solidFill>
                  <a:schemeClr val="tx1"/>
                </a:solidFill>
                <a:latin typeface="Arial" panose="020B0604020202020204" pitchFamily="34" charset="0"/>
                <a:cs typeface="Arial" panose="020B0604020202020204" pitchFamily="34" charset="0"/>
              </a:rPr>
              <a:t>	</a:t>
            </a:r>
            <a:r>
              <a:rPr lang="en-AU" sz="1600" u="sng" dirty="0">
                <a:solidFill>
                  <a:srgbClr val="0000FF"/>
                </a:solidFill>
                <a:latin typeface="Arial" panose="020B0604020202020204" pitchFamily="34" charset="0"/>
                <a:cs typeface="Arial" panose="020B0604020202020204" pitchFamily="34" charset="0"/>
              </a:rPr>
              <a:t>https://www.archboardsa.org.au</a:t>
            </a:r>
            <a:br>
              <a:rPr lang="en-AU" sz="1600" u="sng" dirty="0">
                <a:solidFill>
                  <a:srgbClr val="0000FF"/>
                </a:solidFill>
                <a:latin typeface="Arial" panose="020B0604020202020204" pitchFamily="34" charset="0"/>
                <a:cs typeface="Arial" panose="020B0604020202020204" pitchFamily="34" charset="0"/>
              </a:rPr>
            </a:br>
            <a:endParaRPr lang="en-AU" sz="1600" u="sng" dirty="0">
              <a:solidFill>
                <a:srgbClr val="0000FF"/>
              </a:solidFill>
              <a:latin typeface="Arial" panose="020B0604020202020204" pitchFamily="34" charset="0"/>
              <a:cs typeface="Arial" panose="020B0604020202020204" pitchFamily="34" charset="0"/>
            </a:endParaRPr>
          </a:p>
          <a:p>
            <a:pPr marL="1971675" indent="-1971675" algn="l"/>
            <a:endParaRPr lang="en-AU" sz="1600" dirty="0">
              <a:solidFill>
                <a:schemeClr val="tx1"/>
              </a:solidFill>
              <a:latin typeface="Arial" panose="020B0604020202020204" pitchFamily="34" charset="0"/>
              <a:cs typeface="Arial" panose="020B0604020202020204" pitchFamily="34" charset="0"/>
            </a:endParaRPr>
          </a:p>
          <a:p>
            <a:pPr marL="1971675" indent="-1971675" algn="l"/>
            <a:r>
              <a:rPr lang="en-AU" sz="1600" dirty="0">
                <a:solidFill>
                  <a:schemeClr val="tx1"/>
                </a:solidFill>
                <a:latin typeface="Arial" panose="020B0604020202020204" pitchFamily="34" charset="0"/>
                <a:cs typeface="Arial" panose="020B0604020202020204" pitchFamily="34" charset="0"/>
              </a:rPr>
              <a:t>AACA	Architects Accreditation Council of Australia</a:t>
            </a:r>
            <a:endParaRPr lang="en-AU" sz="1600" dirty="0">
              <a:solidFill>
                <a:schemeClr val="tx1"/>
              </a:solidFill>
              <a:latin typeface="Helvetica Narrow" panose="020B0506020203020204" pitchFamily="34" charset="0"/>
              <a:cs typeface="Arial" panose="020B0604020202020204" pitchFamily="34" charset="0"/>
            </a:endParaRPr>
          </a:p>
          <a:p>
            <a:pPr marL="1971675" indent="-1971675" algn="l">
              <a:tabLst>
                <a:tab pos="1971675" algn="l"/>
              </a:tabLst>
            </a:pPr>
            <a:r>
              <a:rPr lang="en-AU" sz="1600" dirty="0">
                <a:latin typeface="Arial" panose="020B0604020202020204" pitchFamily="34" charset="0"/>
                <a:cs typeface="Arial" panose="020B0604020202020204" pitchFamily="34" charset="0"/>
              </a:rPr>
              <a:t>	</a:t>
            </a:r>
            <a:r>
              <a:rPr lang="en-AU" sz="1600" u="sng" dirty="0">
                <a:solidFill>
                  <a:srgbClr val="0000FF"/>
                </a:solidFill>
                <a:latin typeface="Arial" panose="020B0604020202020204" pitchFamily="34" charset="0"/>
                <a:cs typeface="Arial" panose="020B0604020202020204" pitchFamily="34" charset="0"/>
              </a:rPr>
              <a:t>https://www.aaca.org.au</a:t>
            </a:r>
            <a:br>
              <a:rPr lang="en-AU" sz="1600" u="sng" dirty="0">
                <a:solidFill>
                  <a:schemeClr val="tx1"/>
                </a:solidFill>
                <a:latin typeface="Arial" panose="020B0604020202020204" pitchFamily="34" charset="0"/>
                <a:cs typeface="Arial" panose="020B0604020202020204" pitchFamily="34" charset="0"/>
              </a:rPr>
            </a:br>
            <a:endParaRPr lang="en-AU" sz="1600" u="sng" dirty="0">
              <a:solidFill>
                <a:schemeClr val="tx1"/>
              </a:solidFill>
              <a:latin typeface="Arial" panose="020B0604020202020204" pitchFamily="34" charset="0"/>
              <a:cs typeface="Arial" panose="020B0604020202020204" pitchFamily="34" charset="0"/>
            </a:endParaRPr>
          </a:p>
          <a:p>
            <a:pPr marL="1971675" indent="-1971675" algn="l"/>
            <a:endParaRPr lang="en-AU" sz="1600" dirty="0">
              <a:solidFill>
                <a:schemeClr val="tx1"/>
              </a:solidFill>
              <a:latin typeface="Arial" panose="020B0604020202020204" pitchFamily="34" charset="0"/>
              <a:cs typeface="Arial" panose="020B0604020202020204" pitchFamily="34" charset="0"/>
            </a:endParaRPr>
          </a:p>
          <a:p>
            <a:pPr marL="1971675" indent="-1971675" algn="l"/>
            <a:r>
              <a:rPr lang="en-AU" sz="1600" dirty="0">
                <a:solidFill>
                  <a:schemeClr val="tx1"/>
                </a:solidFill>
                <a:latin typeface="Arial" panose="020B0604020202020204" pitchFamily="34" charset="0"/>
                <a:cs typeface="Arial" panose="020B0604020202020204" pitchFamily="34" charset="0"/>
              </a:rPr>
              <a:t>AIA 	Australian Institute of Architects	</a:t>
            </a:r>
          </a:p>
          <a:p>
            <a:pPr marL="1971675" indent="-1971675" algn="l"/>
            <a:r>
              <a:rPr lang="en-AU" sz="1600" dirty="0">
                <a:solidFill>
                  <a:schemeClr val="tx1"/>
                </a:solidFill>
                <a:latin typeface="Arial" panose="020B0604020202020204" pitchFamily="34" charset="0"/>
                <a:cs typeface="Arial" panose="020B0604020202020204" pitchFamily="34" charset="0"/>
              </a:rPr>
              <a:t>	</a:t>
            </a:r>
            <a:r>
              <a:rPr lang="en-AU" sz="1600" u="sng" dirty="0">
                <a:solidFill>
                  <a:srgbClr val="0000FF"/>
                </a:solidFill>
                <a:latin typeface="Arial" panose="020B0604020202020204" pitchFamily="34" charset="0"/>
                <a:cs typeface="Arial" panose="020B0604020202020204" pitchFamily="34" charset="0"/>
              </a:rPr>
              <a:t>https://www.architecture.com.au</a:t>
            </a:r>
            <a:br>
              <a:rPr lang="en-AU" sz="1600" u="sng" dirty="0">
                <a:solidFill>
                  <a:srgbClr val="0000FF"/>
                </a:solidFill>
                <a:latin typeface="Arial" panose="020B0604020202020204" pitchFamily="34" charset="0"/>
                <a:cs typeface="Arial" panose="020B0604020202020204" pitchFamily="34" charset="0"/>
              </a:rPr>
            </a:br>
            <a:endParaRPr lang="en-AU" sz="1600" u="sng" dirty="0">
              <a:solidFill>
                <a:srgbClr val="0000FF"/>
              </a:solidFill>
              <a:latin typeface="Arial" panose="020B0604020202020204" pitchFamily="34" charset="0"/>
              <a:cs typeface="Arial" panose="020B0604020202020204" pitchFamily="34" charset="0"/>
            </a:endParaRPr>
          </a:p>
          <a:p>
            <a:pPr marL="1971675" indent="-1971675" algn="l"/>
            <a:endParaRPr lang="en-AU" sz="1600" dirty="0">
              <a:solidFill>
                <a:schemeClr val="tx1"/>
              </a:solidFill>
              <a:latin typeface="Arial" panose="020B0604020202020204" pitchFamily="34" charset="0"/>
              <a:cs typeface="Arial" panose="020B0604020202020204" pitchFamily="34" charset="0"/>
            </a:endParaRPr>
          </a:p>
          <a:p>
            <a:pPr marL="1971675" indent="-1971675" algn="l"/>
            <a:r>
              <a:rPr lang="en-AU" sz="1600" dirty="0">
                <a:solidFill>
                  <a:schemeClr val="tx1"/>
                </a:solidFill>
                <a:latin typeface="Arial" panose="020B0604020202020204" pitchFamily="34" charset="0"/>
                <a:cs typeface="Arial" panose="020B0604020202020204" pitchFamily="34" charset="0"/>
              </a:rPr>
              <a:t>ACA 	Association of Consulting Architects</a:t>
            </a:r>
            <a:endParaRPr lang="en-AU" sz="1600" dirty="0">
              <a:solidFill>
                <a:schemeClr val="tx1"/>
              </a:solidFill>
              <a:latin typeface="Helvetica Narrow" panose="020B0506020203020204" pitchFamily="34" charset="0"/>
              <a:cs typeface="Arial" panose="020B0604020202020204" pitchFamily="34" charset="0"/>
            </a:endParaRPr>
          </a:p>
          <a:p>
            <a:pPr marL="1971675" indent="-1971675" algn="l"/>
            <a:r>
              <a:rPr lang="en-AU" sz="1600" dirty="0">
                <a:solidFill>
                  <a:schemeClr val="tx1"/>
                </a:solidFill>
                <a:latin typeface="Arial" panose="020B0604020202020204" pitchFamily="34" charset="0"/>
                <a:cs typeface="Arial" panose="020B0604020202020204" pitchFamily="34" charset="0"/>
              </a:rPr>
              <a:t>	</a:t>
            </a:r>
            <a:r>
              <a:rPr lang="en-AU" sz="1600" u="sng" dirty="0">
                <a:solidFill>
                  <a:srgbClr val="0000FF"/>
                </a:solidFill>
                <a:latin typeface="Arial" panose="020B0604020202020204" pitchFamily="34" charset="0"/>
                <a:cs typeface="Arial" panose="020B0604020202020204" pitchFamily="34" charset="0"/>
              </a:rPr>
              <a:t>https://aca.org.au</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693974252"/>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645920"/>
            <a:ext cx="11400848" cy="4081117"/>
          </a:xfrm>
          <a:prstGeom prst="rect">
            <a:avLst/>
          </a:prstGeom>
          <a:noFill/>
        </p:spPr>
        <p:txBody>
          <a:bodyPr wrap="square">
            <a:spAutoFit/>
          </a:bodyPr>
          <a:lstStyle/>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AU" sz="1600" b="1" cap="all" dirty="0">
                <a:solidFill>
                  <a:schemeClr val="tx1"/>
                </a:solidFill>
                <a:latin typeface="Arial" panose="020B0604020202020204" pitchFamily="34" charset="0"/>
                <a:cs typeface="Arial" panose="020B0604020202020204" pitchFamily="34" charset="0"/>
              </a:rPr>
              <a:t>THE Six Pathways to Registration IN South Australia</a:t>
            </a:r>
            <a:br>
              <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b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2773363" marR="0" lvl="0" indent="-2773363"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endParaRPr kumimoji="0" lang="en-AU" sz="1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Australian Accredited Architecture Qualification</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Overseas Qualifications Assessment [OQA]</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National Program of Assessment [NPrA] </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Overseas Experienced Practitioner Assessment [OEPA]</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Local Experienced Practitioner Assessment [LEPA]</a:t>
            </a:r>
          </a:p>
          <a:p>
            <a:pPr lvl="0" indent="365125" algn="l">
              <a:buFont typeface="+mj-lt"/>
              <a:buAutoNum type="arabicPeriod"/>
            </a:pPr>
            <a:endParaRPr lang="en-AU" sz="1600" dirty="0">
              <a:solidFill>
                <a:schemeClr val="tx1"/>
              </a:solidFill>
              <a:latin typeface="Arial" panose="020B0604020202020204" pitchFamily="34" charset="0"/>
              <a:cs typeface="Arial" panose="020B0604020202020204" pitchFamily="34" charset="0"/>
            </a:endParaRPr>
          </a:p>
          <a:p>
            <a:pPr lvl="0" indent="365125" algn="l">
              <a:buFont typeface="+mj-lt"/>
              <a:buAutoNum type="arabicPeriod"/>
            </a:pPr>
            <a:r>
              <a:rPr lang="en-AU" sz="1600" dirty="0">
                <a:solidFill>
                  <a:schemeClr val="tx1"/>
                </a:solidFill>
                <a:latin typeface="Arial" panose="020B0604020202020204" pitchFamily="34" charset="0"/>
                <a:cs typeface="Arial" panose="020B0604020202020204" pitchFamily="34" charset="0"/>
              </a:rPr>
              <a:t>Mutual Recognition</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algn="l"/>
            <a:r>
              <a:rPr lang="en-AU" sz="1600" i="1" dirty="0">
                <a:solidFill>
                  <a:schemeClr val="tx1"/>
                </a:solidFill>
                <a:latin typeface="Arial" panose="020B0604020202020204" pitchFamily="34" charset="0"/>
                <a:cs typeface="Arial" panose="020B0604020202020204" pitchFamily="34" charset="0"/>
              </a:rPr>
              <a:t>Pathways 1, 2 and 3 require applicants to undertake and pass the Architectural Practice Examinations [APE].</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174497303"/>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56282"/>
            <a:ext cx="11400848" cy="3096232"/>
          </a:xfrm>
          <a:prstGeom prst="rect">
            <a:avLst/>
          </a:prstGeom>
          <a:noFill/>
        </p:spPr>
        <p:txBody>
          <a:bodyPr wrap="square">
            <a:spAutoFit/>
          </a:bodyPr>
          <a:lstStyle/>
          <a:p>
            <a:pPr marL="2773363" indent="-2773363">
              <a:spcBef>
                <a:spcPct val="20000"/>
              </a:spcBef>
              <a:defRPr/>
            </a:pPr>
            <a:r>
              <a:rPr lang="en-AU" sz="1600" b="1" dirty="0">
                <a:solidFill>
                  <a:schemeClr val="tx1"/>
                </a:solidFill>
                <a:latin typeface="Arial" panose="020B0604020202020204" pitchFamily="34" charset="0"/>
                <a:cs typeface="Arial" panose="020B0604020202020204" pitchFamily="34" charset="0"/>
              </a:rPr>
              <a:t>PROCESS</a:t>
            </a:r>
          </a:p>
          <a:p>
            <a:pPr marL="2773363" indent="-2773363">
              <a:spcBef>
                <a:spcPct val="20000"/>
              </a:spcBef>
              <a:defRPr/>
            </a:pPr>
            <a:endParaRPr lang="en-AU" sz="1600" b="1"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The APE is a national competency-based assessment comprising three parts:</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Part 1: 	Completion of the AACA Logbook and Statement of Practical Experience;</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Part 2: 	The National Examination Paper; and</a:t>
            </a:r>
            <a:br>
              <a:rPr lang="en-AU" sz="1600" dirty="0">
                <a:solidFill>
                  <a:schemeClr val="tx1"/>
                </a:solidFill>
                <a:latin typeface="Arial" panose="020B0604020202020204" pitchFamily="34" charset="0"/>
                <a:cs typeface="Arial" panose="020B0604020202020204" pitchFamily="34" charset="0"/>
              </a:rPr>
            </a:br>
            <a:endParaRPr lang="en-AU" sz="1600" dirty="0">
              <a:solidFill>
                <a:schemeClr val="tx1"/>
              </a:solidFill>
              <a:latin typeface="Arial" panose="020B0604020202020204" pitchFamily="34" charset="0"/>
              <a:cs typeface="Arial" panose="020B0604020202020204" pitchFamily="34" charset="0"/>
            </a:endParaRPr>
          </a:p>
          <a:p>
            <a:pPr lvl="0" algn="l"/>
            <a:r>
              <a:rPr lang="en-AU" sz="1600" dirty="0">
                <a:solidFill>
                  <a:schemeClr val="tx1"/>
                </a:solidFill>
                <a:latin typeface="Arial" panose="020B0604020202020204" pitchFamily="34" charset="0"/>
                <a:cs typeface="Arial" panose="020B0604020202020204" pitchFamily="34" charset="0"/>
              </a:rPr>
              <a:t>Part 3: 	Examination by Interview with experienced architect practitioners.</a:t>
            </a:r>
          </a:p>
          <a:p>
            <a:pPr lvl="0" algn="l"/>
            <a:endParaRPr lang="en-AU" sz="1600" dirty="0">
              <a:solidFill>
                <a:schemeClr val="tx1"/>
              </a:solidFill>
              <a:latin typeface="Arial" panose="020B0604020202020204" pitchFamily="34" charset="0"/>
              <a:cs typeface="Arial" panose="020B0604020202020204" pitchFamily="34" charset="0"/>
            </a:endParaRPr>
          </a:p>
          <a:p>
            <a:pPr algn="l"/>
            <a:r>
              <a:rPr lang="en-AU" sz="1600" dirty="0">
                <a:solidFill>
                  <a:schemeClr val="tx1"/>
                </a:solidFill>
                <a:latin typeface="Arial" panose="020B0604020202020204" pitchFamily="34" charset="0"/>
                <a:cs typeface="Arial" panose="020B0604020202020204" pitchFamily="34" charset="0"/>
              </a:rPr>
              <a:t>Candidates who have satisfactorily met the requirements of</a:t>
            </a:r>
            <a:r>
              <a:rPr lang="en-AU" sz="1600" i="1" dirty="0">
                <a:solidFill>
                  <a:schemeClr val="tx1"/>
                </a:solidFill>
                <a:latin typeface="Arial" panose="020B0604020202020204" pitchFamily="34" charset="0"/>
                <a:cs typeface="Arial" panose="020B0604020202020204" pitchFamily="34" charset="0"/>
              </a:rPr>
              <a:t> </a:t>
            </a:r>
            <a:r>
              <a:rPr lang="en-AU" sz="1600" b="1" i="1" dirty="0">
                <a:solidFill>
                  <a:schemeClr val="tx1"/>
                </a:solidFill>
                <a:latin typeface="Arial" panose="020B0604020202020204" pitchFamily="34" charset="0"/>
                <a:cs typeface="Arial" panose="020B0604020202020204" pitchFamily="34" charset="0"/>
              </a:rPr>
              <a:t>all three parts of the APE </a:t>
            </a:r>
            <a:r>
              <a:rPr lang="en-AU" sz="1600" dirty="0">
                <a:solidFill>
                  <a:schemeClr val="tx1"/>
                </a:solidFill>
                <a:latin typeface="Arial" panose="020B0604020202020204" pitchFamily="34" charset="0"/>
                <a:cs typeface="Arial" panose="020B0604020202020204" pitchFamily="34" charset="0"/>
              </a:rPr>
              <a:t>may apply for registration to the Architect Registration Board in any state or territory in Australia</a:t>
            </a:r>
            <a:r>
              <a:rPr lang="en-AU" sz="1600" dirty="0">
                <a:latin typeface="Arial" panose="020B0604020202020204" pitchFamily="34" charset="0"/>
                <a:cs typeface="Arial" panose="020B0604020202020204" pitchFamily="34" charset="0"/>
              </a:rPr>
              <a:t>.</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290436165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5232202"/>
          </a:xfrm>
          <a:prstGeom prst="rect">
            <a:avLst/>
          </a:prstGeom>
          <a:noFill/>
        </p:spPr>
        <p:txBody>
          <a:bodyPr wrap="square">
            <a:spAutoFit/>
          </a:bodyPr>
          <a:lstStyle/>
          <a:p>
            <a:pPr algn="l"/>
            <a:r>
              <a:rPr lang="en-AU" sz="1600" b="1" cap="all" dirty="0">
                <a:solidFill>
                  <a:schemeClr val="tx1"/>
                </a:solidFill>
                <a:latin typeface="Arial" panose="020B0604020202020204" pitchFamily="34" charset="0"/>
                <a:cs typeface="Arial" panose="020B0604020202020204" pitchFamily="34" charset="0"/>
              </a:rPr>
              <a:t>National Standard of Competency for Architects (2021 NSCA)</a:t>
            </a:r>
          </a:p>
          <a:p>
            <a:pPr>
              <a:buNone/>
            </a:pPr>
            <a:endParaRPr lang="en-AU" sz="1600" dirty="0">
              <a:latin typeface="Arial" panose="020B0604020202020204" pitchFamily="34" charset="0"/>
              <a:ea typeface="Avenir Book"/>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2021 AACA National Standards of Competency for Architects can be found here:</a:t>
            </a:r>
          </a:p>
          <a:p>
            <a:pPr algn="l"/>
            <a:r>
              <a:rPr lang="en-US" sz="1400" u="sng" dirty="0">
                <a:solidFill>
                  <a:srgbClr val="0000FF"/>
                </a:solidFill>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https://aaca.org.au/national-standard-of-competency-for-architects/2021nsca/</a:t>
            </a:r>
            <a:endParaRPr lang="en-US" sz="1400" u="sng" dirty="0">
              <a:solidFill>
                <a:srgbClr val="0000FF"/>
              </a:solidFill>
              <a:latin typeface="Arial" panose="020B0604020202020204" pitchFamily="34" charset="0"/>
              <a:cs typeface="Arial" panose="020B0604020202020204" pitchFamily="34" charset="0"/>
            </a:endParaRP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2021 NSCA sets out the benchmark against which an applicant for registration as an architect in Australia is measured. </a:t>
            </a:r>
          </a:p>
          <a:p>
            <a:pPr algn="l"/>
            <a:endParaRPr lang="en-AU" sz="1400" dirty="0">
              <a:latin typeface="Arial" panose="020B0604020202020204" pitchFamily="34" charset="0"/>
              <a:cs typeface="Arial" panose="020B0604020202020204" pitchFamily="34" charset="0"/>
            </a:endParaRPr>
          </a:p>
          <a:p>
            <a:pPr algn="l"/>
            <a:r>
              <a:rPr lang="en-AU" sz="1400" dirty="0">
                <a:latin typeface="Arial" panose="020B0604020202020204" pitchFamily="34" charset="0"/>
                <a:cs typeface="Arial" panose="020B0604020202020204" pitchFamily="34" charset="0"/>
              </a:rPr>
              <a:t>The 2021 NSCA describes what is reasonably </a:t>
            </a:r>
            <a:r>
              <a:rPr lang="en-AU" sz="1400" dirty="0">
                <a:solidFill>
                  <a:schemeClr val="tx1"/>
                </a:solidFill>
                <a:latin typeface="Arial" panose="020B0604020202020204" pitchFamily="34" charset="0"/>
                <a:cs typeface="Arial" panose="020B0604020202020204" pitchFamily="34" charset="0"/>
              </a:rPr>
              <a:t>expected of a person who can demonstrate the standard of skill, care and diligence widely accepted in Australia as a competent professional architectural practitioner.</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AU" sz="1400" dirty="0">
                <a:solidFill>
                  <a:schemeClr val="tx1"/>
                </a:solidFill>
                <a:latin typeface="Arial" panose="020B0604020202020204" pitchFamily="34" charset="0"/>
                <a:cs typeface="Arial" panose="020B0604020202020204" pitchFamily="34" charset="0"/>
              </a:rPr>
              <a:t>The 2021 NSCA has a total of 60 performance criteria which are assessed across programs on the path to registration as an architect. 48 performance criteria are assessed in the APE. This will be the focus of this briefing.</a:t>
            </a:r>
          </a:p>
          <a:p>
            <a:pPr algn="l">
              <a:tabLst>
                <a:tab pos="8077200" algn="l"/>
              </a:tabLst>
            </a:pPr>
            <a:endParaRPr lang="en-AU" sz="1400" dirty="0">
              <a:latin typeface="Arial" panose="020B0604020202020204" pitchFamily="34" charset="0"/>
              <a:cs typeface="Arial" panose="020B0604020202020204" pitchFamily="34" charset="0"/>
            </a:endParaRPr>
          </a:p>
          <a:p>
            <a:pPr algn="l">
              <a:tabLst>
                <a:tab pos="8077200" algn="l"/>
              </a:tabLst>
            </a:pPr>
            <a:r>
              <a:rPr lang="en-AU" sz="1400" dirty="0">
                <a:solidFill>
                  <a:schemeClr val="tx1"/>
                </a:solidFill>
                <a:latin typeface="Arial" panose="020B0604020202020204" pitchFamily="34" charset="0"/>
                <a:cs typeface="Arial" panose="020B0604020202020204" pitchFamily="34" charset="0"/>
              </a:rPr>
              <a:t>The 2021 NSCA includes new and expanded Performance Criteria to:</a:t>
            </a:r>
          </a:p>
          <a:p>
            <a:pPr algn="l">
              <a:tabLst>
                <a:tab pos="8077200" algn="l"/>
              </a:tabLst>
            </a:pPr>
            <a:endParaRPr lang="en-AU" sz="14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tabLst>
                <a:tab pos="8077200" algn="l"/>
              </a:tabLst>
            </a:pPr>
            <a:r>
              <a:rPr lang="en-AU" sz="1400" dirty="0">
                <a:solidFill>
                  <a:schemeClr val="tx1"/>
                </a:solidFill>
                <a:latin typeface="Arial" panose="020B0604020202020204" pitchFamily="34" charset="0"/>
                <a:cs typeface="Arial" panose="020B0604020202020204" pitchFamily="34" charset="0"/>
              </a:rPr>
              <a:t>Recognise First Nations principles in designing for country</a:t>
            </a:r>
            <a:endParaRPr lang="en-AU" sz="14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tabLst>
                <a:tab pos="8077200" algn="l"/>
              </a:tabLst>
            </a:pPr>
            <a:r>
              <a:rPr lang="en-AU" sz="1400" dirty="0">
                <a:solidFill>
                  <a:schemeClr val="tx1"/>
                </a:solidFill>
                <a:latin typeface="Arial" panose="020B0604020202020204" pitchFamily="34" charset="0"/>
                <a:cs typeface="Arial" panose="020B0604020202020204" pitchFamily="34" charset="0"/>
              </a:rPr>
              <a:t>Broaden sustainability knowledge and application</a:t>
            </a:r>
          </a:p>
          <a:p>
            <a:pPr marL="285750" indent="-285750" algn="l">
              <a:buFont typeface="Arial" panose="020B0604020202020204" pitchFamily="34" charset="0"/>
              <a:buChar char="•"/>
              <a:tabLst>
                <a:tab pos="8077200" algn="l"/>
              </a:tabLst>
            </a:pPr>
            <a:r>
              <a:rPr lang="en-AU" sz="1400" dirty="0">
                <a:solidFill>
                  <a:schemeClr val="tx1"/>
                </a:solidFill>
                <a:latin typeface="Arial" panose="020B0604020202020204" pitchFamily="34" charset="0"/>
                <a:cs typeface="Arial" panose="020B0604020202020204" pitchFamily="34" charset="0"/>
              </a:rPr>
              <a:t>Require more specific knowledge and application of the NCC</a:t>
            </a:r>
          </a:p>
          <a:p>
            <a:pPr algn="l"/>
            <a:endParaRPr lang="en-AU" sz="1400" dirty="0">
              <a:solidFill>
                <a:schemeClr val="tx1"/>
              </a:solidFill>
              <a:latin typeface="Arial" panose="020B0604020202020204" pitchFamily="34" charset="0"/>
              <a:cs typeface="Arial" panose="020B0604020202020204" pitchFamily="34" charset="0"/>
            </a:endParaRPr>
          </a:p>
          <a:p>
            <a:pPr algn="l"/>
            <a:r>
              <a:rPr lang="en-US" sz="1400" dirty="0">
                <a:solidFill>
                  <a:schemeClr val="tx1"/>
                </a:solidFill>
                <a:latin typeface="Arial" panose="020B0604020202020204" pitchFamily="34" charset="0"/>
                <a:cs typeface="Arial" panose="020B0604020202020204" pitchFamily="34" charset="0"/>
              </a:rPr>
              <a:t>APBSA has determined that there will be no transition period for those candidates who have commenced but not completed the APE in 2023 (exceptional circumstances may be considered). Commencing in 2024, Parts 1, 2 and 3 will be based on the 2021 NSCA Standards. APE Part 3 Candidates who commenced in 2023 or earlier must resubmit Part 1 documents using the 2024 format and address the new competencies. </a:t>
            </a:r>
            <a:endParaRPr lang="en-AU" sz="1400" dirty="0">
              <a:solidFill>
                <a:schemeClr val="tx1"/>
              </a:solidFill>
              <a:latin typeface="Arial" panose="020B0604020202020204" pitchFamily="34" charset="0"/>
              <a:cs typeface="Arial" panose="020B0604020202020204" pitchFamily="34" charset="0"/>
            </a:endParaRP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141804531"/>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410307" cy="338554"/>
          </a:xfrm>
          <a:prstGeom prst="rect">
            <a:avLst/>
          </a:prstGeom>
          <a:noFill/>
        </p:spPr>
        <p:txBody>
          <a:bodyPr wrap="square">
            <a:spAutoFit/>
          </a:bodyPr>
          <a:lstStyle/>
          <a:p>
            <a:pPr algn="l">
              <a:tabLst>
                <a:tab pos="8077200" algn="l"/>
              </a:tabLst>
            </a:pPr>
            <a:r>
              <a:rPr lang="en-AU" sz="1600" b="1" cap="all" dirty="0">
                <a:solidFill>
                  <a:schemeClr val="tx1"/>
                </a:solidFill>
                <a:latin typeface="Arial" panose="020B0604020202020204" pitchFamily="34" charset="0"/>
                <a:cs typeface="Arial" panose="020B0604020202020204" pitchFamily="34" charset="0"/>
              </a:rPr>
              <a:t>National Standard of Competency for Architects (2021 NSCA) (</a:t>
            </a:r>
            <a:r>
              <a:rPr lang="en-AU" sz="1600" b="1" dirty="0">
                <a:solidFill>
                  <a:schemeClr val="tx1"/>
                </a:solidFill>
                <a:latin typeface="Arial" panose="020B0604020202020204" pitchFamily="34" charset="0"/>
                <a:cs typeface="Arial" panose="020B0604020202020204" pitchFamily="34" charset="0"/>
              </a:rPr>
              <a:t>Continued</a:t>
            </a:r>
            <a:r>
              <a:rPr lang="en-AU" sz="1600" b="1" cap="all" dirty="0">
                <a:solidFill>
                  <a:schemeClr val="tx1"/>
                </a:solidFill>
                <a:latin typeface="Arial" panose="020B0604020202020204" pitchFamily="34" charset="0"/>
                <a:cs typeface="Arial" panose="020B0604020202020204" pitchFamily="34" charset="0"/>
              </a:rPr>
              <a:t>)</a:t>
            </a: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pic>
        <p:nvPicPr>
          <p:cNvPr id="3" name="Picture 2" descr="NSCA2021_diagram_v1.0">
            <a:extLst>
              <a:ext uri="{FF2B5EF4-FFF2-40B4-BE49-F238E27FC236}">
                <a16:creationId xmlns:a16="http://schemas.microsoft.com/office/drawing/2014/main" id="{60C03B07-12A5-06FE-D61E-E5BCBB945DA7}"/>
              </a:ext>
            </a:extLst>
          </p:cNvPr>
          <p:cNvPicPr>
            <a:picLocks noChangeAspect="1"/>
          </p:cNvPicPr>
          <p:nvPr/>
        </p:nvPicPr>
        <p:blipFill rotWithShape="1">
          <a:blip r:embed="rId2">
            <a:extLst>
              <a:ext uri="{28A0092B-C50C-407E-A947-70E740481C1C}">
                <a14:useLocalDpi xmlns:a14="http://schemas.microsoft.com/office/drawing/2010/main" val="0"/>
              </a:ext>
            </a:extLst>
          </a:blip>
          <a:srcRect l="2112" r="12878"/>
          <a:stretch/>
        </p:blipFill>
        <p:spPr bwMode="auto">
          <a:xfrm>
            <a:off x="7153221" y="2172942"/>
            <a:ext cx="5038779" cy="4685058"/>
          </a:xfrm>
          <a:prstGeom prst="rect">
            <a:avLst/>
          </a:prstGeom>
          <a:noFill/>
          <a:ln>
            <a:noFill/>
          </a:ln>
        </p:spPr>
      </p:pic>
      <p:sp>
        <p:nvSpPr>
          <p:cNvPr id="5" name="TextBox 4">
            <a:extLst>
              <a:ext uri="{FF2B5EF4-FFF2-40B4-BE49-F238E27FC236}">
                <a16:creationId xmlns:a16="http://schemas.microsoft.com/office/drawing/2014/main" id="{9EE20AB1-FDB1-F029-4712-E4194EE65DCB}"/>
              </a:ext>
            </a:extLst>
          </p:cNvPr>
          <p:cNvSpPr txBox="1"/>
          <p:nvPr/>
        </p:nvSpPr>
        <p:spPr>
          <a:xfrm>
            <a:off x="0" y="2250327"/>
            <a:ext cx="7264400" cy="4716676"/>
          </a:xfrm>
          <a:prstGeom prst="rect">
            <a:avLst/>
          </a:prstGeom>
          <a:noFill/>
        </p:spPr>
        <p:txBody>
          <a:bodyPr wrap="square">
            <a:spAutoFit/>
          </a:bodyPr>
          <a:lstStyle/>
          <a:p>
            <a:pPr marL="268288"/>
            <a:r>
              <a:rPr lang="en-AU" sz="1400" b="1" dirty="0">
                <a:latin typeface="Arial" panose="020B0604020202020204" pitchFamily="34" charset="0"/>
                <a:cs typeface="Arial" panose="020B0604020202020204" pitchFamily="34" charset="0"/>
              </a:rPr>
              <a:t>Competency Profiles</a:t>
            </a:r>
            <a:br>
              <a:rPr lang="en-AU" sz="1400" dirty="0">
                <a:latin typeface="Arial" panose="020B0604020202020204" pitchFamily="34" charset="0"/>
                <a:cs typeface="Arial" panose="020B0604020202020204" pitchFamily="34" charset="0"/>
              </a:rPr>
            </a:br>
            <a:endParaRPr lang="en-AU" sz="1400" dirty="0">
              <a:latin typeface="Arial" panose="020B0604020202020204" pitchFamily="34" charset="0"/>
              <a:cs typeface="Arial" panose="020B0604020202020204" pitchFamily="34" charset="0"/>
            </a:endParaRPr>
          </a:p>
          <a:p>
            <a:pPr marL="268288">
              <a:buNone/>
            </a:pPr>
            <a:r>
              <a:rPr lang="en-AU" sz="1400" dirty="0">
                <a:latin typeface="Arial" panose="020B0604020202020204" pitchFamily="34" charset="0"/>
                <a:cs typeface="Arial" panose="020B0604020202020204" pitchFamily="34" charset="0"/>
              </a:rPr>
              <a:t>Professional capabilities are described across three competency profiles making it clearer for the profession, academia and the consumer to understand. These profiles are:</a:t>
            </a:r>
          </a:p>
          <a:p>
            <a:pPr marL="268288">
              <a:buNone/>
            </a:pPr>
            <a:endParaRPr lang="en-AU" sz="1400" dirty="0">
              <a:latin typeface="Arial" panose="020B0604020202020204" pitchFamily="34" charset="0"/>
              <a:cs typeface="Arial" panose="020B0604020202020204" pitchFamily="34" charset="0"/>
            </a:endParaRPr>
          </a:p>
          <a:p>
            <a:pPr marL="554038" indent="-285750">
              <a:buFont typeface="Arial" panose="020B0604020202020204" pitchFamily="34" charset="0"/>
              <a:buChar char="•"/>
            </a:pPr>
            <a:r>
              <a:rPr lang="en-AU" sz="1400" dirty="0">
                <a:latin typeface="Arial" panose="020B0604020202020204" pitchFamily="34" charset="0"/>
                <a:cs typeface="Arial" panose="020B0604020202020204" pitchFamily="34" charset="0"/>
              </a:rPr>
              <a:t>Graduate of Architecture</a:t>
            </a:r>
          </a:p>
          <a:p>
            <a:pPr marL="554038" indent="-285750">
              <a:buFont typeface="Arial" panose="020B0604020202020204" pitchFamily="34" charset="0"/>
              <a:buChar char="•"/>
            </a:pPr>
            <a:r>
              <a:rPr lang="en-AU" sz="1400" dirty="0">
                <a:latin typeface="Arial" panose="020B0604020202020204" pitchFamily="34" charset="0"/>
                <a:cs typeface="Arial" panose="020B0604020202020204" pitchFamily="34" charset="0"/>
              </a:rPr>
              <a:t>Candidate for registration</a:t>
            </a:r>
          </a:p>
          <a:p>
            <a:pPr marL="554038" indent="-285750">
              <a:buFont typeface="Arial" panose="020B0604020202020204" pitchFamily="34" charset="0"/>
              <a:buChar char="•"/>
            </a:pPr>
            <a:r>
              <a:rPr lang="en-AU" sz="1400" dirty="0">
                <a:latin typeface="Arial" panose="020B0604020202020204" pitchFamily="34" charset="0"/>
                <a:cs typeface="Arial" panose="020B0604020202020204" pitchFamily="34" charset="0"/>
              </a:rPr>
              <a:t>Architect post-registration</a:t>
            </a:r>
          </a:p>
          <a:p>
            <a:pPr marL="268288">
              <a:buNone/>
            </a:pPr>
            <a:endParaRPr lang="en-AU" sz="1400" b="1" dirty="0">
              <a:latin typeface="Arial" panose="020B0604020202020204" pitchFamily="34" charset="0"/>
              <a:cs typeface="Arial" panose="020B0604020202020204" pitchFamily="34" charset="0"/>
            </a:endParaRPr>
          </a:p>
          <a:p>
            <a:pPr marL="268288">
              <a:buNone/>
            </a:pPr>
            <a:r>
              <a:rPr lang="en-AU" sz="1400" b="1" dirty="0">
                <a:latin typeface="Arial" panose="020B0604020202020204" pitchFamily="34" charset="0"/>
                <a:cs typeface="Arial" panose="020B0604020202020204" pitchFamily="34" charset="0"/>
              </a:rPr>
              <a:t>Units of Competency</a:t>
            </a:r>
          </a:p>
          <a:p>
            <a:pPr marL="268288">
              <a:buNone/>
            </a:pPr>
            <a:endParaRPr lang="en-AU" sz="1400" b="1" dirty="0">
              <a:latin typeface="Arial" panose="020B0604020202020204" pitchFamily="34" charset="0"/>
              <a:cs typeface="Arial" panose="020B0604020202020204" pitchFamily="34" charset="0"/>
            </a:endParaRPr>
          </a:p>
          <a:p>
            <a:pPr marL="268288">
              <a:buNone/>
            </a:pPr>
            <a:r>
              <a:rPr lang="en-AU" sz="1400" dirty="0">
                <a:latin typeface="Arial" panose="020B0604020202020204" pitchFamily="34" charset="0"/>
                <a:cs typeface="Arial" panose="020B0604020202020204" pitchFamily="34" charset="0"/>
              </a:rPr>
              <a:t>The 2021 NSCA consists of 4 Units of Competency covering:</a:t>
            </a:r>
          </a:p>
          <a:p>
            <a:pPr marL="554038" indent="-285750">
              <a:buFont typeface="Arial" panose="020B0604020202020204" pitchFamily="34" charset="0"/>
              <a:buChar char="•"/>
            </a:pPr>
            <a:endParaRPr lang="en-AU" sz="1400" dirty="0">
              <a:latin typeface="Arial" panose="020B0604020202020204" pitchFamily="34" charset="0"/>
              <a:cs typeface="Arial" panose="020B0604020202020204" pitchFamily="34" charset="0"/>
            </a:endParaRPr>
          </a:p>
          <a:p>
            <a:pPr marL="554038" indent="-285750">
              <a:buFont typeface="Arial" panose="020B0604020202020204" pitchFamily="34" charset="0"/>
              <a:buChar char="•"/>
              <a:tabLst>
                <a:tab pos="447675" algn="l"/>
              </a:tabLst>
            </a:pPr>
            <a:r>
              <a:rPr lang="en-AU" sz="1400" dirty="0">
                <a:latin typeface="Arial" panose="020B0604020202020204" pitchFamily="34" charset="0"/>
                <a:cs typeface="Arial" panose="020B0604020202020204" pitchFamily="34" charset="0"/>
              </a:rPr>
              <a:t>Practice Management and Professional Conduct</a:t>
            </a:r>
          </a:p>
          <a:p>
            <a:pPr marL="554038" indent="-285750">
              <a:buFont typeface="Arial" panose="020B0604020202020204" pitchFamily="34" charset="0"/>
              <a:buChar char="•"/>
              <a:tabLst>
                <a:tab pos="447675" algn="l"/>
              </a:tabLst>
            </a:pPr>
            <a:r>
              <a:rPr lang="en-AU" sz="1400" dirty="0">
                <a:latin typeface="Arial" panose="020B0604020202020204" pitchFamily="34" charset="0"/>
                <a:cs typeface="Arial" panose="020B0604020202020204" pitchFamily="34" charset="0"/>
              </a:rPr>
              <a:t>Project Initiation and Conceptual Design</a:t>
            </a:r>
          </a:p>
          <a:p>
            <a:pPr marL="554038" indent="-285750">
              <a:buFont typeface="Arial" panose="020B0604020202020204" pitchFamily="34" charset="0"/>
              <a:buChar char="•"/>
              <a:tabLst>
                <a:tab pos="447675" algn="l"/>
              </a:tabLst>
            </a:pPr>
            <a:r>
              <a:rPr lang="en-AU" sz="1400" dirty="0">
                <a:latin typeface="Arial" panose="020B0604020202020204" pitchFamily="34" charset="0"/>
                <a:cs typeface="Arial" panose="020B0604020202020204" pitchFamily="34" charset="0"/>
              </a:rPr>
              <a:t>Detailed Design and Construction Documentation</a:t>
            </a:r>
          </a:p>
          <a:p>
            <a:pPr marL="554038" indent="-285750">
              <a:buFont typeface="Arial" panose="020B0604020202020204" pitchFamily="34" charset="0"/>
              <a:buChar char="•"/>
              <a:tabLst>
                <a:tab pos="447675" algn="l"/>
              </a:tabLst>
            </a:pPr>
            <a:r>
              <a:rPr lang="en-AU" sz="1400" dirty="0">
                <a:latin typeface="Arial" panose="020B0604020202020204" pitchFamily="34" charset="0"/>
                <a:cs typeface="Arial" panose="020B0604020202020204" pitchFamily="34" charset="0"/>
              </a:rPr>
              <a:t>Design Delivery and Construction Phase Services</a:t>
            </a:r>
          </a:p>
          <a:p>
            <a:pPr marL="268288">
              <a:buNone/>
              <a:tabLst>
                <a:tab pos="447675" algn="l"/>
              </a:tabLst>
            </a:pPr>
            <a:endParaRPr lang="en-AU" sz="1400" dirty="0">
              <a:latin typeface="Arial" panose="020B0604020202020204" pitchFamily="34" charset="0"/>
              <a:cs typeface="Arial" panose="020B0604020202020204" pitchFamily="34" charset="0"/>
            </a:endParaRPr>
          </a:p>
          <a:p>
            <a:pPr marL="268288">
              <a:buNone/>
            </a:pPr>
            <a:r>
              <a:rPr lang="en-AU" sz="1400" dirty="0">
                <a:latin typeface="Arial" panose="020B0604020202020204" pitchFamily="34" charset="0"/>
                <a:cs typeface="Arial" panose="020B0604020202020204" pitchFamily="34" charset="0"/>
              </a:rPr>
              <a:t>which contain 60 individual Performance Criteria over the three professional capabilities and three competency profiles.</a:t>
            </a:r>
          </a:p>
        </p:txBody>
      </p:sp>
    </p:spTree>
    <p:extLst>
      <p:ext uri="{BB962C8B-B14F-4D97-AF65-F5344CB8AC3E}">
        <p14:creationId xmlns:p14="http://schemas.microsoft.com/office/powerpoint/2010/main" val="290905993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68F7D67-0E75-D46E-8B5A-034FF12025E3}"/>
              </a:ext>
            </a:extLst>
          </p:cNvPr>
          <p:cNvSpPr txBox="1"/>
          <p:nvPr/>
        </p:nvSpPr>
        <p:spPr>
          <a:xfrm>
            <a:off x="303472" y="1733858"/>
            <a:ext cx="11646790" cy="2985433"/>
          </a:xfrm>
          <a:prstGeom prst="rect">
            <a:avLst/>
          </a:prstGeom>
          <a:noFill/>
        </p:spPr>
        <p:txBody>
          <a:bodyPr wrap="square">
            <a:spAutoFit/>
          </a:bodyPr>
          <a:lstStyle/>
          <a:p>
            <a:pPr algn="l"/>
            <a:r>
              <a:rPr lang="en-AU" sz="1600" b="1" dirty="0">
                <a:solidFill>
                  <a:schemeClr val="tx1"/>
                </a:solidFill>
                <a:latin typeface="Arial" panose="020B0604020202020204" pitchFamily="34" charset="0"/>
                <a:cs typeface="Arial" panose="020B0604020202020204" pitchFamily="34" charset="0"/>
              </a:rPr>
              <a:t>PREPARATION</a:t>
            </a:r>
            <a:endParaRPr lang="en-AU" sz="1600" dirty="0">
              <a:latin typeface="Arial" panose="020B0604020202020204" pitchFamily="34" charset="0"/>
              <a:ea typeface="Avenir Book"/>
              <a:cs typeface="Arial" panose="020B0604020202020204" pitchFamily="34" charset="0"/>
            </a:endParaRPr>
          </a:p>
          <a:p>
            <a:pPr indent="1588" algn="l"/>
            <a:endParaRPr lang="en-AU" sz="14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600" dirty="0">
                <a:solidFill>
                  <a:schemeClr val="tx1"/>
                </a:solidFill>
                <a:latin typeface="Arial" panose="020B0604020202020204" pitchFamily="34" charset="0"/>
                <a:cs typeface="Arial" panose="020B0604020202020204" pitchFamily="34" charset="0"/>
              </a:rPr>
              <a:t>Group Study with peers</a:t>
            </a:r>
          </a:p>
          <a:p>
            <a:pPr marL="285750" indent="-285750" algn="l">
              <a:buFont typeface="Arial" panose="020B0604020202020204" pitchFamily="34" charset="0"/>
              <a:buChar char="•"/>
            </a:pPr>
            <a:endParaRPr lang="en-US" sz="1600" dirty="0">
              <a:solidFill>
                <a:schemeClr val="tx1"/>
              </a:solidFill>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600" dirty="0">
                <a:latin typeface="Arial" panose="020B0604020202020204" pitchFamily="34" charset="0"/>
                <a:cs typeface="Arial" panose="020B0604020202020204" pitchFamily="34" charset="0"/>
              </a:rPr>
              <a:t>Conversations with your Supervising Architect</a:t>
            </a:r>
          </a:p>
          <a:p>
            <a:pPr marL="285750" indent="-285750" algn="l">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600" dirty="0">
                <a:solidFill>
                  <a:schemeClr val="tx1"/>
                </a:solidFill>
                <a:latin typeface="Arial" panose="020B0604020202020204" pitchFamily="34" charset="0"/>
                <a:cs typeface="Arial" panose="020B0604020202020204" pitchFamily="34" charset="0"/>
              </a:rPr>
              <a:t>Attending </a:t>
            </a:r>
            <a:r>
              <a:rPr lang="en-US" sz="1600" dirty="0">
                <a:latin typeface="Arial" panose="020B0604020202020204" pitchFamily="34" charset="0"/>
                <a:cs typeface="Arial" panose="020B0604020202020204" pitchFamily="34" charset="0"/>
              </a:rPr>
              <a:t>study sessions like Keith Neighbour Study Group [ACA]</a:t>
            </a:r>
          </a:p>
          <a:p>
            <a:pPr marL="285750" indent="-285750" algn="l">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600" dirty="0">
                <a:solidFill>
                  <a:schemeClr val="tx1"/>
                </a:solidFill>
                <a:latin typeface="Arial" panose="020B0604020202020204" pitchFamily="34" charset="0"/>
                <a:cs typeface="Arial" panose="020B0604020202020204" pitchFamily="34" charset="0"/>
              </a:rPr>
              <a:t>Undertaking </a:t>
            </a:r>
            <a:r>
              <a:rPr lang="en-US" sz="1600">
                <a:solidFill>
                  <a:schemeClr val="tx1"/>
                </a:solidFill>
                <a:latin typeface="Arial" panose="020B0604020202020204" pitchFamily="34" charset="0"/>
                <a:cs typeface="Arial" panose="020B0604020202020204" pitchFamily="34" charset="0"/>
              </a:rPr>
              <a:t>the P</a:t>
            </a:r>
            <a:r>
              <a:rPr lang="en-US" sz="1600">
                <a:latin typeface="Arial" panose="020B0604020202020204" pitchFamily="34" charset="0"/>
                <a:cs typeface="Arial" panose="020B0604020202020204" pitchFamily="34" charset="0"/>
              </a:rPr>
              <a:t>AL’s Program [AIA] </a:t>
            </a:r>
            <a:r>
              <a:rPr lang="en-US" sz="1600" dirty="0">
                <a:latin typeface="Arial" panose="020B0604020202020204" pitchFamily="34" charset="0"/>
                <a:cs typeface="Arial" panose="020B0604020202020204" pitchFamily="34" charset="0"/>
              </a:rPr>
              <a:t>or PARC APE Tutorials</a:t>
            </a:r>
          </a:p>
          <a:p>
            <a:pPr algn="l"/>
            <a:endParaRPr lang="en-US" sz="16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r>
              <a:rPr lang="en-US" sz="1600" dirty="0">
                <a:solidFill>
                  <a:schemeClr val="tx1"/>
                </a:solidFill>
                <a:latin typeface="Arial" panose="020B0604020202020204" pitchFamily="34" charset="0"/>
                <a:cs typeface="Arial" panose="020B0604020202020204" pitchFamily="34" charset="0"/>
              </a:rPr>
              <a:t>Referring to AIA Acumen and other online resour</a:t>
            </a:r>
            <a:r>
              <a:rPr lang="en-US" sz="1600" dirty="0">
                <a:latin typeface="Arial" panose="020B0604020202020204" pitchFamily="34" charset="0"/>
                <a:cs typeface="Arial" panose="020B0604020202020204" pitchFamily="34" charset="0"/>
              </a:rPr>
              <a:t>ces</a:t>
            </a:r>
            <a:endParaRPr lang="en-US" sz="1600" dirty="0">
              <a:solidFill>
                <a:schemeClr val="tx1"/>
              </a:solidFill>
              <a:latin typeface="Arial" panose="020B0604020202020204" pitchFamily="34" charset="0"/>
              <a:cs typeface="Arial" panose="020B0604020202020204" pitchFamily="34" charset="0"/>
            </a:endParaRPr>
          </a:p>
          <a:p>
            <a:pPr marL="287338" indent="0">
              <a:buNone/>
            </a:pPr>
            <a:r>
              <a:rPr lang="en-AU" sz="1400" dirty="0">
                <a:latin typeface="Arial" panose="020B0604020202020204" pitchFamily="34" charset="0"/>
                <a:ea typeface="Avenir Book"/>
                <a:cs typeface="Arial" panose="020B0604020202020204" pitchFamily="34" charset="0"/>
              </a:rPr>
              <a:t> </a:t>
            </a:r>
          </a:p>
        </p:txBody>
      </p:sp>
      <p:sp>
        <p:nvSpPr>
          <p:cNvPr id="11" name="TextBox 10">
            <a:extLst>
              <a:ext uri="{FF2B5EF4-FFF2-40B4-BE49-F238E27FC236}">
                <a16:creationId xmlns:a16="http://schemas.microsoft.com/office/drawing/2014/main" id="{B0511E4C-1CEE-4CA1-EB09-99883AB72443}"/>
              </a:ext>
            </a:extLst>
          </p:cNvPr>
          <p:cNvSpPr txBox="1"/>
          <p:nvPr/>
        </p:nvSpPr>
        <p:spPr>
          <a:xfrm>
            <a:off x="303472" y="1115977"/>
            <a:ext cx="6093372" cy="338554"/>
          </a:xfrm>
          <a:prstGeom prst="rect">
            <a:avLst/>
          </a:prstGeom>
          <a:noFill/>
        </p:spPr>
        <p:txBody>
          <a:bodyPr wrap="square">
            <a:spAutoFit/>
          </a:bodyPr>
          <a:lstStyle/>
          <a:p>
            <a:r>
              <a:rPr lang="en-AU" sz="1600" b="1" dirty="0">
                <a:solidFill>
                  <a:srgbClr val="F94F5E"/>
                </a:solidFill>
                <a:latin typeface="Arial" panose="020B0604020202020204" pitchFamily="34" charset="0"/>
                <a:cs typeface="Arial" panose="020B0604020202020204" pitchFamily="34" charset="0"/>
              </a:rPr>
              <a:t>APE - Architectural Practice Examination</a:t>
            </a:r>
            <a:endParaRPr lang="en-AU" sz="1600" dirty="0">
              <a:solidFill>
                <a:srgbClr val="F94F5E"/>
              </a:solidFill>
            </a:endParaRPr>
          </a:p>
        </p:txBody>
      </p:sp>
    </p:spTree>
    <p:extLst>
      <p:ext uri="{BB962C8B-B14F-4D97-AF65-F5344CB8AC3E}">
        <p14:creationId xmlns:p14="http://schemas.microsoft.com/office/powerpoint/2010/main" val="166241560"/>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4cd7fc6d-badb-4800-a17d-bb6f0e289477">
      <Terms xmlns="http://schemas.microsoft.com/office/infopath/2007/PartnerControls"/>
    </lcf76f155ced4ddcb4097134ff3c332f>
    <TaxCatchAll xmlns="283e5fc2-782f-4b5f-9de8-8ddb5c100a4c"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2F3DEFB7B0D44B8202B6A224DFD45C" ma:contentTypeVersion="13" ma:contentTypeDescription="Create a new document." ma:contentTypeScope="" ma:versionID="0c6fa68e0b508798fd63616d4eff5290">
  <xsd:schema xmlns:xsd="http://www.w3.org/2001/XMLSchema" xmlns:xs="http://www.w3.org/2001/XMLSchema" xmlns:p="http://schemas.microsoft.com/office/2006/metadata/properties" xmlns:ns2="4cd7fc6d-badb-4800-a17d-bb6f0e289477" xmlns:ns3="283e5fc2-782f-4b5f-9de8-8ddb5c100a4c" targetNamespace="http://schemas.microsoft.com/office/2006/metadata/properties" ma:root="true" ma:fieldsID="fb789498873b24e03c9021958fc7de45" ns2:_="" ns3:_="">
    <xsd:import namespace="4cd7fc6d-badb-4800-a17d-bb6f0e289477"/>
    <xsd:import namespace="283e5fc2-782f-4b5f-9de8-8ddb5c100a4c"/>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d7fc6d-badb-4800-a17d-bb6f0e28947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77c49f7b-fbc8-49f6-9402-f6679b1daaa3"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3e5fc2-782f-4b5f-9de8-8ddb5c100a4c"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2d65b7e-f806-4c83-9b7f-124300bd74dc}" ma:internalName="TaxCatchAll" ma:showField="CatchAllData" ma:web="283e5fc2-782f-4b5f-9de8-8ddb5c100a4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F73C684-48E1-4F3E-B69E-6BD92BA78ECE}">
  <ds:schemaRefs>
    <ds:schemaRef ds:uri="http://schemas.microsoft.com/sharepoint/v3/contenttype/forms"/>
  </ds:schemaRefs>
</ds:datastoreItem>
</file>

<file path=customXml/itemProps2.xml><?xml version="1.0" encoding="utf-8"?>
<ds:datastoreItem xmlns:ds="http://schemas.openxmlformats.org/officeDocument/2006/customXml" ds:itemID="{1E2B2B5A-B1C0-4658-89AE-B63D1A76BC21}">
  <ds:schemaRefs>
    <ds:schemaRef ds:uri="http://schemas.microsoft.com/office/2006/metadata/properties"/>
    <ds:schemaRef ds:uri="http://schemas.microsoft.com/office/infopath/2007/PartnerControls"/>
    <ds:schemaRef ds:uri="4cd7fc6d-badb-4800-a17d-bb6f0e289477"/>
    <ds:schemaRef ds:uri="283e5fc2-782f-4b5f-9de8-8ddb5c100a4c"/>
  </ds:schemaRefs>
</ds:datastoreItem>
</file>

<file path=customXml/itemProps3.xml><?xml version="1.0" encoding="utf-8"?>
<ds:datastoreItem xmlns:ds="http://schemas.openxmlformats.org/officeDocument/2006/customXml" ds:itemID="{B83319A0-8D8B-4565-8709-D419C77FCD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d7fc6d-badb-4800-a17d-bb6f0e289477"/>
    <ds:schemaRef ds:uri="283e5fc2-782f-4b5f-9de8-8ddb5c100a4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1500</TotalTime>
  <Words>4115</Words>
  <Application>Microsoft Office PowerPoint</Application>
  <PresentationFormat>Widescreen</PresentationFormat>
  <Paragraphs>478</Paragraphs>
  <Slides>31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Aptos</vt:lpstr>
      <vt:lpstr>Arial</vt:lpstr>
      <vt:lpstr>Helvetica Narrow</vt:lpstr>
      <vt:lpstr>Office Theme</vt:lpstr>
      <vt:lpstr>PowerPoint Presentation</vt:lpstr>
      <vt:lpstr>PowerPoint Presentation</vt:lpstr>
      <vt:lpstr> PEOPLE  Registrar    Sue Crawford      registrar@archboardsa.org.au   Administration Coordinator  Georgina Dungey     admin@archboardsa.org.au  SA and National Convenor  Paul Boyce    SA Deputy Convenor  Katrina Worssam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Cooper</dc:creator>
  <cp:lastModifiedBy>Paul Boyce</cp:lastModifiedBy>
  <cp:revision>93</cp:revision>
  <dcterms:created xsi:type="dcterms:W3CDTF">2024-02-26T23:56:14Z</dcterms:created>
  <dcterms:modified xsi:type="dcterms:W3CDTF">2025-01-13T09:59:18Z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0x010100942F3DEFB7B0D44B8202B6A224DFD45C</vt:lpwstr>
  </property>
  <property fmtid="{D5CDD505-2E9C-101B-9397-08002B2CF9AE}" pid="3" name="MediaServiceImageTags">
    <vt:lpwstr/>
  </property>
</Properties>
</file>