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36"/>
  </p:notesMasterIdLst>
  <p:sldIdLst>
    <p:sldId id="267" r:id="rId5"/>
    <p:sldId id="271" r:id="rId6"/>
    <p:sldId id="261" r:id="rId7"/>
    <p:sldId id="274" r:id="rId8"/>
    <p:sldId id="276" r:id="rId9"/>
    <p:sldId id="277" r:id="rId10"/>
    <p:sldId id="281" r:id="rId11"/>
    <p:sldId id="282" r:id="rId12"/>
    <p:sldId id="299" r:id="rId13"/>
    <p:sldId id="284" r:id="rId14"/>
    <p:sldId id="285" r:id="rId15"/>
    <p:sldId id="286" r:id="rId16"/>
    <p:sldId id="287" r:id="rId17"/>
    <p:sldId id="288" r:id="rId18"/>
    <p:sldId id="289" r:id="rId19"/>
    <p:sldId id="298" r:id="rId20"/>
    <p:sldId id="290" r:id="rId21"/>
    <p:sldId id="291" r:id="rId22"/>
    <p:sldId id="292" r:id="rId23"/>
    <p:sldId id="300" r:id="rId24"/>
    <p:sldId id="301" r:id="rId25"/>
    <p:sldId id="302" r:id="rId26"/>
    <p:sldId id="295" r:id="rId27"/>
    <p:sldId id="294" r:id="rId28"/>
    <p:sldId id="293" r:id="rId29"/>
    <p:sldId id="275" r:id="rId30"/>
    <p:sldId id="278" r:id="rId31"/>
    <p:sldId id="279" r:id="rId32"/>
    <p:sldId id="280" r:id="rId33"/>
    <p:sldId id="296" r:id="rId34"/>
    <p:sldId id="297"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C65C233-BFBC-4D97-BAC2-C7856EB6FAFF}">
          <p14:sldIdLst>
            <p14:sldId id="267"/>
            <p14:sldId id="271"/>
            <p14:sldId id="261"/>
            <p14:sldId id="274"/>
            <p14:sldId id="276"/>
            <p14:sldId id="277"/>
            <p14:sldId id="281"/>
            <p14:sldId id="282"/>
            <p14:sldId id="299"/>
            <p14:sldId id="284"/>
            <p14:sldId id="285"/>
            <p14:sldId id="286"/>
            <p14:sldId id="287"/>
            <p14:sldId id="288"/>
            <p14:sldId id="289"/>
            <p14:sldId id="298"/>
            <p14:sldId id="290"/>
            <p14:sldId id="291"/>
            <p14:sldId id="292"/>
            <p14:sldId id="300"/>
            <p14:sldId id="301"/>
            <p14:sldId id="302"/>
            <p14:sldId id="295"/>
            <p14:sldId id="294"/>
            <p14:sldId id="293"/>
            <p14:sldId id="275"/>
            <p14:sldId id="278"/>
            <p14:sldId id="279"/>
            <p14:sldId id="280"/>
            <p14:sldId id="296"/>
            <p14:sldId id="29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4F5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51"/>
    <p:restoredTop sz="94694"/>
  </p:normalViewPr>
  <p:slideViewPr>
    <p:cSldViewPr snapToGrid="0" showGuides="1">
      <p:cViewPr varScale="1">
        <p:scale>
          <a:sx n="150" d="100"/>
          <a:sy n="150" d="100"/>
        </p:scale>
        <p:origin x="1134" y="13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44542F-02BF-414D-AD94-860D7565363B}" type="datetimeFigureOut">
              <a:rPr lang="en-US" smtClean="0"/>
              <a:t>1/13/2025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CD51C1-9D21-9448-9353-F9850E7033E7}" type="slidenum">
              <a:rPr lang="en-US" smtClean="0"/>
              <a:t>‹#›</a:t>
            </a:fld>
            <a:endParaRPr lang="en-US" dirty="0"/>
          </a:p>
        </p:txBody>
      </p:sp>
    </p:spTree>
    <p:extLst>
      <p:ext uri="{BB962C8B-B14F-4D97-AF65-F5344CB8AC3E}">
        <p14:creationId xmlns:p14="http://schemas.microsoft.com/office/powerpoint/2010/main" val="891031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5CD51C1-9D21-9448-9353-F9850E7033E7}" type="slidenum">
              <a:rPr lang="en-US" smtClean="0"/>
              <a:t>25</a:t>
            </a:fld>
            <a:endParaRPr lang="en-US" dirty="0"/>
          </a:p>
        </p:txBody>
      </p:sp>
    </p:spTree>
    <p:extLst>
      <p:ext uri="{BB962C8B-B14F-4D97-AF65-F5344CB8AC3E}">
        <p14:creationId xmlns:p14="http://schemas.microsoft.com/office/powerpoint/2010/main" val="15456235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15" name="Picture 14" descr="A black background with red text&#10;&#10;Description automatically generated">
            <a:extLst>
              <a:ext uri="{FF2B5EF4-FFF2-40B4-BE49-F238E27FC236}">
                <a16:creationId xmlns:a16="http://schemas.microsoft.com/office/drawing/2014/main" id="{EBB8ADC1-3BCF-C143-38DC-105B5129F461}"/>
              </a:ext>
            </a:extLst>
          </p:cNvPr>
          <p:cNvPicPr>
            <a:picLocks noChangeAspect="1"/>
          </p:cNvPicPr>
          <p:nvPr userDrawn="1"/>
        </p:nvPicPr>
        <p:blipFill rotWithShape="1">
          <a:blip r:embed="rId2"/>
          <a:srcRect l="4868" t="16736" r="4767" b="15681"/>
          <a:stretch/>
        </p:blipFill>
        <p:spPr>
          <a:xfrm>
            <a:off x="371475" y="368300"/>
            <a:ext cx="2474201" cy="545337"/>
          </a:xfrm>
          <a:prstGeom prst="rect">
            <a:avLst/>
          </a:prstGeom>
        </p:spPr>
      </p:pic>
      <p:sp>
        <p:nvSpPr>
          <p:cNvPr id="2" name="Title 1">
            <a:extLst>
              <a:ext uri="{FF2B5EF4-FFF2-40B4-BE49-F238E27FC236}">
                <a16:creationId xmlns:a16="http://schemas.microsoft.com/office/drawing/2014/main" id="{6D1FB394-BC19-FF2A-9A13-9DBA1473C2CE}"/>
              </a:ext>
            </a:extLst>
          </p:cNvPr>
          <p:cNvSpPr>
            <a:spLocks noGrp="1"/>
          </p:cNvSpPr>
          <p:nvPr>
            <p:ph type="ctrTitle"/>
          </p:nvPr>
        </p:nvSpPr>
        <p:spPr>
          <a:xfrm>
            <a:off x="371475" y="2743200"/>
            <a:ext cx="5724525" cy="1304637"/>
          </a:xfrm>
        </p:spPr>
        <p:txBody>
          <a:bodyPr anchor="t">
            <a:noAutofit/>
          </a:bodyPr>
          <a:lstStyle>
            <a:lvl1pPr algn="l">
              <a:defRPr sz="3000" b="1">
                <a:solidFill>
                  <a:srgbClr val="F94F5E"/>
                </a:solidFill>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F5BD2C11-029F-8520-DD34-C9A2CAE121B7}"/>
              </a:ext>
            </a:extLst>
          </p:cNvPr>
          <p:cNvSpPr>
            <a:spLocks noGrp="1"/>
          </p:cNvSpPr>
          <p:nvPr>
            <p:ph type="subTitle" idx="1"/>
          </p:nvPr>
        </p:nvSpPr>
        <p:spPr>
          <a:xfrm>
            <a:off x="371475" y="4114800"/>
            <a:ext cx="5724525" cy="732455"/>
          </a:xfrm>
        </p:spPr>
        <p:txBody>
          <a:bodyPr>
            <a:noAutofit/>
          </a:bodyPr>
          <a:lstStyle>
            <a:lvl1pPr marL="0" indent="0" algn="l">
              <a:buNone/>
              <a:defRPr sz="2000" b="1">
                <a:solidFill>
                  <a:srgbClr val="F94F5E"/>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pic>
        <p:nvPicPr>
          <p:cNvPr id="21" name="Picture 20" descr="A red lines on a black background&#10;&#10;Description automatically generated">
            <a:extLst>
              <a:ext uri="{FF2B5EF4-FFF2-40B4-BE49-F238E27FC236}">
                <a16:creationId xmlns:a16="http://schemas.microsoft.com/office/drawing/2014/main" id="{9D5CB750-3C73-D152-A188-E94086715CBF}"/>
              </a:ext>
            </a:extLst>
          </p:cNvPr>
          <p:cNvPicPr>
            <a:picLocks noChangeAspect="1"/>
          </p:cNvPicPr>
          <p:nvPr userDrawn="1"/>
        </p:nvPicPr>
        <p:blipFill rotWithShape="1">
          <a:blip r:embed="rId3"/>
          <a:srcRect t="949" b="866"/>
          <a:stretch/>
        </p:blipFill>
        <p:spPr>
          <a:xfrm>
            <a:off x="5852160" y="-677860"/>
            <a:ext cx="9077253" cy="8639782"/>
          </a:xfrm>
          <a:prstGeom prst="rect">
            <a:avLst/>
          </a:prstGeom>
        </p:spPr>
      </p:pic>
    </p:spTree>
    <p:extLst>
      <p:ext uri="{BB962C8B-B14F-4D97-AF65-F5344CB8AC3E}">
        <p14:creationId xmlns:p14="http://schemas.microsoft.com/office/powerpoint/2010/main" val="1970705834"/>
      </p:ext>
    </p:extLst>
  </p:cSld>
  <p:clrMapOvr>
    <a:masterClrMapping/>
  </p:clrMapOvr>
  <p:transition spd="slow">
    <p:wip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232" userDrawn="1">
          <p15:clr>
            <a:srgbClr val="FBAE40"/>
          </p15:clr>
        </p15:guide>
        <p15:guide id="4" pos="234" userDrawn="1">
          <p15:clr>
            <a:srgbClr val="FBAE40"/>
          </p15:clr>
        </p15:guide>
        <p15:guide id="5" pos="7446" userDrawn="1">
          <p15:clr>
            <a:srgbClr val="FBAE40"/>
          </p15:clr>
        </p15:guide>
        <p15:guide id="6" orient="horz" pos="4088" userDrawn="1">
          <p15:clr>
            <a:srgbClr val="FBAE40"/>
          </p15:clr>
        </p15:guide>
        <p15:guide id="7" orient="horz" pos="1729"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break slide">
    <p:bg>
      <p:bgPr>
        <a:solidFill>
          <a:srgbClr val="F94F5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A33AD-54AC-06EC-46D8-7F1FCF2AB672}"/>
              </a:ext>
            </a:extLst>
          </p:cNvPr>
          <p:cNvSpPr>
            <a:spLocks noGrp="1"/>
          </p:cNvSpPr>
          <p:nvPr>
            <p:ph type="title"/>
          </p:nvPr>
        </p:nvSpPr>
        <p:spPr>
          <a:xfrm>
            <a:off x="371475" y="2743200"/>
            <a:ext cx="8197759" cy="1294719"/>
          </a:xfrm>
        </p:spPr>
        <p:txBody>
          <a:bodyPr anchor="t"/>
          <a:lstStyle>
            <a:lvl1pPr>
              <a:defRPr sz="3000" b="1">
                <a:solidFill>
                  <a:schemeClr val="bg1"/>
                </a:solidFill>
              </a:defRPr>
            </a:lvl1pPr>
          </a:lstStyle>
          <a:p>
            <a:r>
              <a:rPr lang="en-GB" dirty="0"/>
              <a:t>Click to edit Master title style</a:t>
            </a:r>
            <a:endParaRPr lang="en-US" dirty="0"/>
          </a:p>
        </p:txBody>
      </p:sp>
      <p:sp>
        <p:nvSpPr>
          <p:cNvPr id="6" name="Slide Number Placeholder 5">
            <a:extLst>
              <a:ext uri="{FF2B5EF4-FFF2-40B4-BE49-F238E27FC236}">
                <a16:creationId xmlns:a16="http://schemas.microsoft.com/office/drawing/2014/main" id="{667D6257-F37F-7C3B-B8CF-1FB138D1FCA2}"/>
              </a:ext>
            </a:extLst>
          </p:cNvPr>
          <p:cNvSpPr>
            <a:spLocks noGrp="1"/>
          </p:cNvSpPr>
          <p:nvPr>
            <p:ph type="sldNum" sz="quarter" idx="12"/>
          </p:nvPr>
        </p:nvSpPr>
        <p:spPr>
          <a:xfrm>
            <a:off x="9077325" y="6145200"/>
            <a:ext cx="2743200" cy="365125"/>
          </a:xfrm>
        </p:spPr>
        <p:txBody>
          <a:bodyPr anchor="b"/>
          <a:lstStyle>
            <a:lvl1pPr>
              <a:defRPr sz="900" b="1">
                <a:solidFill>
                  <a:schemeClr val="bg1"/>
                </a:solidFill>
              </a:defRPr>
            </a:lvl1pPr>
          </a:lstStyle>
          <a:p>
            <a:fld id="{A430D53F-7AF1-F143-B210-007F962CC27B}" type="slidenum">
              <a:rPr lang="en-US" smtClean="0"/>
              <a:pPr/>
              <a:t>‹#›</a:t>
            </a:fld>
            <a:endParaRPr lang="en-US" dirty="0"/>
          </a:p>
        </p:txBody>
      </p:sp>
      <p:pic>
        <p:nvPicPr>
          <p:cNvPr id="10" name="Picture 9" descr="A black background with white text&#10;&#10;Description automatically generated">
            <a:extLst>
              <a:ext uri="{FF2B5EF4-FFF2-40B4-BE49-F238E27FC236}">
                <a16:creationId xmlns:a16="http://schemas.microsoft.com/office/drawing/2014/main" id="{D03186BE-B321-49AD-9C21-0CB5F9E70D1D}"/>
              </a:ext>
            </a:extLst>
          </p:cNvPr>
          <p:cNvPicPr>
            <a:picLocks noChangeAspect="1"/>
          </p:cNvPicPr>
          <p:nvPr userDrawn="1"/>
        </p:nvPicPr>
        <p:blipFill rotWithShape="1">
          <a:blip r:embed="rId2"/>
          <a:srcRect l="4780" t="15793" r="4638" b="16218"/>
          <a:stretch/>
        </p:blipFill>
        <p:spPr>
          <a:xfrm>
            <a:off x="371475" y="361407"/>
            <a:ext cx="2474201" cy="547288"/>
          </a:xfrm>
          <a:prstGeom prst="rect">
            <a:avLst/>
          </a:prstGeom>
        </p:spPr>
      </p:pic>
    </p:spTree>
    <p:extLst>
      <p:ext uri="{BB962C8B-B14F-4D97-AF65-F5344CB8AC3E}">
        <p14:creationId xmlns:p14="http://schemas.microsoft.com/office/powerpoint/2010/main" val="388866905"/>
      </p:ext>
    </p:extLst>
  </p:cSld>
  <p:clrMapOvr>
    <a:masterClrMapping/>
  </p:clrMapOvr>
  <p:transition spd="slow">
    <p:wipe/>
  </p:transition>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guide id="3" pos="234" userDrawn="1">
          <p15:clr>
            <a:srgbClr val="FBAE40"/>
          </p15:clr>
        </p15:guide>
        <p15:guide id="4" orient="horz" pos="232" userDrawn="1">
          <p15:clr>
            <a:srgbClr val="FBAE40"/>
          </p15:clr>
        </p15:guide>
        <p15:guide id="5" pos="7446" userDrawn="1">
          <p15:clr>
            <a:srgbClr val="FBAE40"/>
          </p15:clr>
        </p15:guide>
        <p15:guide id="6" orient="horz" pos="4088"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bg>
      <p:bgPr>
        <a:solidFill>
          <a:srgbClr val="F94F5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98F7A-775A-40A7-D2C3-73601DD83CC8}"/>
              </a:ext>
            </a:extLst>
          </p:cNvPr>
          <p:cNvSpPr>
            <a:spLocks noGrp="1"/>
          </p:cNvSpPr>
          <p:nvPr>
            <p:ph type="title"/>
          </p:nvPr>
        </p:nvSpPr>
        <p:spPr>
          <a:xfrm>
            <a:off x="6096000" y="1052513"/>
            <a:ext cx="5724525" cy="1325563"/>
          </a:xfrm>
        </p:spPr>
        <p:txBody>
          <a:bodyPr anchor="t"/>
          <a:lstStyle>
            <a:lvl1pPr>
              <a:defRPr sz="3000" b="1">
                <a:solidFill>
                  <a:schemeClr val="bg1"/>
                </a:solidFill>
              </a:defRPr>
            </a:lvl1pPr>
          </a:lstStyle>
          <a:p>
            <a:r>
              <a:rPr lang="en-GB" dirty="0"/>
              <a:t>Click to edit Master title style</a:t>
            </a:r>
            <a:endParaRPr lang="en-US" dirty="0"/>
          </a:p>
        </p:txBody>
      </p:sp>
      <p:sp>
        <p:nvSpPr>
          <p:cNvPr id="7" name="Date Placeholder 2">
            <a:extLst>
              <a:ext uri="{FF2B5EF4-FFF2-40B4-BE49-F238E27FC236}">
                <a16:creationId xmlns:a16="http://schemas.microsoft.com/office/drawing/2014/main" id="{E3A099CC-2CB2-C61A-D9C5-7C4D21D8DEB8}"/>
              </a:ext>
            </a:extLst>
          </p:cNvPr>
          <p:cNvSpPr txBox="1">
            <a:spLocks/>
          </p:cNvSpPr>
          <p:nvPr userDrawn="1"/>
        </p:nvSpPr>
        <p:spPr>
          <a:xfrm>
            <a:off x="8035962" y="5559629"/>
            <a:ext cx="1617233" cy="955174"/>
          </a:xfrm>
          <a:prstGeom prst="rect">
            <a:avLst/>
          </a:prstGeom>
        </p:spPr>
        <p:txBody>
          <a:bodyPr vert="horz" lIns="0" tIns="0" rIns="0" bIns="0" rtlCol="0" anchor="b"/>
          <a:lstStyle>
            <a:defPPr>
              <a:defRPr lang="en-US"/>
            </a:defPPr>
            <a:lvl1pPr marL="0" algn="l" defTabSz="914400" rtl="0" eaLnBrk="1" latinLnBrk="0" hangingPunct="1">
              <a:defRPr sz="9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+61 [08] 8373 2766</a:t>
            </a:r>
          </a:p>
          <a:p>
            <a:r>
              <a:rPr lang="en-US" dirty="0"/>
              <a:t>+61 [0] 408 320 684</a:t>
            </a:r>
          </a:p>
          <a:p>
            <a:r>
              <a:rPr lang="en-US" dirty="0"/>
              <a:t>admin@archboardsa.org.au</a:t>
            </a:r>
          </a:p>
        </p:txBody>
      </p:sp>
      <p:sp>
        <p:nvSpPr>
          <p:cNvPr id="8" name="Date Placeholder 2">
            <a:extLst>
              <a:ext uri="{FF2B5EF4-FFF2-40B4-BE49-F238E27FC236}">
                <a16:creationId xmlns:a16="http://schemas.microsoft.com/office/drawing/2014/main" id="{D45A140B-1151-F99D-DC1A-4B717EB1321E}"/>
              </a:ext>
            </a:extLst>
          </p:cNvPr>
          <p:cNvSpPr txBox="1">
            <a:spLocks/>
          </p:cNvSpPr>
          <p:nvPr userDrawn="1"/>
        </p:nvSpPr>
        <p:spPr>
          <a:xfrm>
            <a:off x="9975925" y="5559629"/>
            <a:ext cx="1423595" cy="955174"/>
          </a:xfrm>
          <a:prstGeom prst="rect">
            <a:avLst/>
          </a:prstGeom>
        </p:spPr>
        <p:txBody>
          <a:bodyPr vert="horz" lIns="0" tIns="0" rIns="0" bIns="0" rtlCol="0" anchor="b"/>
          <a:lstStyle>
            <a:defPPr>
              <a:defRPr lang="en-US"/>
            </a:defPPr>
            <a:lvl1pPr marL="0" algn="l" defTabSz="914400" rtl="0" eaLnBrk="1" latinLnBrk="0" hangingPunct="1">
              <a:defRPr sz="9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archboardsa.org.au</a:t>
            </a:r>
          </a:p>
        </p:txBody>
      </p:sp>
      <p:pic>
        <p:nvPicPr>
          <p:cNvPr id="10" name="Picture 9" descr="A black background with white text&#10;&#10;Description automatically generated">
            <a:extLst>
              <a:ext uri="{FF2B5EF4-FFF2-40B4-BE49-F238E27FC236}">
                <a16:creationId xmlns:a16="http://schemas.microsoft.com/office/drawing/2014/main" id="{84724930-2216-27A3-8994-E50696566AA0}"/>
              </a:ext>
            </a:extLst>
          </p:cNvPr>
          <p:cNvPicPr>
            <a:picLocks noChangeAspect="1"/>
          </p:cNvPicPr>
          <p:nvPr userDrawn="1"/>
        </p:nvPicPr>
        <p:blipFill rotWithShape="1">
          <a:blip r:embed="rId2"/>
          <a:srcRect l="6481" t="14159" r="6542" b="15140"/>
          <a:stretch/>
        </p:blipFill>
        <p:spPr>
          <a:xfrm>
            <a:off x="6096000" y="4761970"/>
            <a:ext cx="1816387" cy="607529"/>
          </a:xfrm>
          <a:prstGeom prst="rect">
            <a:avLst/>
          </a:prstGeom>
        </p:spPr>
      </p:pic>
      <p:sp>
        <p:nvSpPr>
          <p:cNvPr id="15" name="Date Placeholder 2">
            <a:extLst>
              <a:ext uri="{FF2B5EF4-FFF2-40B4-BE49-F238E27FC236}">
                <a16:creationId xmlns:a16="http://schemas.microsoft.com/office/drawing/2014/main" id="{73C186FD-9EB3-9FA2-2007-610AEDBD5813}"/>
              </a:ext>
            </a:extLst>
          </p:cNvPr>
          <p:cNvSpPr txBox="1">
            <a:spLocks/>
          </p:cNvSpPr>
          <p:nvPr userDrawn="1"/>
        </p:nvSpPr>
        <p:spPr>
          <a:xfrm>
            <a:off x="6096000" y="5559629"/>
            <a:ext cx="1617233" cy="955174"/>
          </a:xfrm>
          <a:prstGeom prst="rect">
            <a:avLst/>
          </a:prstGeom>
        </p:spPr>
        <p:txBody>
          <a:bodyPr vert="horz" lIns="0" tIns="0" rIns="0" bIns="0" rtlCol="0" anchor="b"/>
          <a:lstStyle>
            <a:defPPr>
              <a:defRPr lang="en-US"/>
            </a:defPPr>
            <a:lvl1pPr marL="0" algn="l" defTabSz="914400" rtl="0" eaLnBrk="1" latinLnBrk="0" hangingPunct="1">
              <a:defRPr sz="9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Level 2, 91 Halifax Street</a:t>
            </a:r>
          </a:p>
          <a:p>
            <a:r>
              <a:rPr lang="en-US" dirty="0"/>
              <a:t>Adelaide SA 5000</a:t>
            </a:r>
          </a:p>
          <a:p>
            <a:endParaRPr lang="en-US" dirty="0"/>
          </a:p>
          <a:p>
            <a:r>
              <a:rPr lang="en-US" dirty="0"/>
              <a:t>ABN 20 167 020 248</a:t>
            </a:r>
          </a:p>
        </p:txBody>
      </p:sp>
      <p:pic>
        <p:nvPicPr>
          <p:cNvPr id="18" name="Picture 17" descr="A white lines on a black background&#10;&#10;Description automatically generated">
            <a:extLst>
              <a:ext uri="{FF2B5EF4-FFF2-40B4-BE49-F238E27FC236}">
                <a16:creationId xmlns:a16="http://schemas.microsoft.com/office/drawing/2014/main" id="{763F3D59-5622-3DD7-C348-A7EE56EAD43C}"/>
              </a:ext>
            </a:extLst>
          </p:cNvPr>
          <p:cNvPicPr>
            <a:picLocks noChangeAspect="1"/>
          </p:cNvPicPr>
          <p:nvPr userDrawn="1"/>
        </p:nvPicPr>
        <p:blipFill rotWithShape="1">
          <a:blip r:embed="rId3"/>
          <a:srcRect t="879" b="879"/>
          <a:stretch/>
        </p:blipFill>
        <p:spPr>
          <a:xfrm>
            <a:off x="-536339" y="1046162"/>
            <a:ext cx="5724525" cy="5451794"/>
          </a:xfrm>
          <a:prstGeom prst="rect">
            <a:avLst/>
          </a:prstGeom>
        </p:spPr>
      </p:pic>
    </p:spTree>
    <p:extLst>
      <p:ext uri="{BB962C8B-B14F-4D97-AF65-F5344CB8AC3E}">
        <p14:creationId xmlns:p14="http://schemas.microsoft.com/office/powerpoint/2010/main" val="4148404929"/>
      </p:ext>
    </p:extLst>
  </p:cSld>
  <p:clrMapOvr>
    <a:masterClrMapping/>
  </p:clrMapOvr>
  <p:transition spd="slow">
    <p:wip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7446" userDrawn="1">
          <p15:clr>
            <a:srgbClr val="FBAE40"/>
          </p15:clr>
        </p15:guide>
        <p15:guide id="4" orient="horz" pos="4088" userDrawn="1">
          <p15:clr>
            <a:srgbClr val="FBAE40"/>
          </p15:clr>
        </p15:guide>
        <p15:guide id="5" orient="horz" pos="232" userDrawn="1">
          <p15:clr>
            <a:srgbClr val="FBAE40"/>
          </p15:clr>
        </p15:guide>
        <p15:guide id="6" pos="234" userDrawn="1">
          <p15:clr>
            <a:srgbClr val="FBAE40"/>
          </p15:clr>
        </p15:guide>
        <p15:guide id="7" orient="horz" pos="663"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d slide_No title">
    <p:bg>
      <p:bgPr>
        <a:solidFill>
          <a:srgbClr val="F94F5E"/>
        </a:solidFill>
        <a:effectLst/>
      </p:bgPr>
    </p:bg>
    <p:spTree>
      <p:nvGrpSpPr>
        <p:cNvPr id="1" name=""/>
        <p:cNvGrpSpPr/>
        <p:nvPr/>
      </p:nvGrpSpPr>
      <p:grpSpPr>
        <a:xfrm>
          <a:off x="0" y="0"/>
          <a:ext cx="0" cy="0"/>
          <a:chOff x="0" y="0"/>
          <a:chExt cx="0" cy="0"/>
        </a:xfrm>
      </p:grpSpPr>
      <p:sp>
        <p:nvSpPr>
          <p:cNvPr id="7" name="Date Placeholder 2">
            <a:extLst>
              <a:ext uri="{FF2B5EF4-FFF2-40B4-BE49-F238E27FC236}">
                <a16:creationId xmlns:a16="http://schemas.microsoft.com/office/drawing/2014/main" id="{E3A099CC-2CB2-C61A-D9C5-7C4D21D8DEB8}"/>
              </a:ext>
            </a:extLst>
          </p:cNvPr>
          <p:cNvSpPr txBox="1">
            <a:spLocks/>
          </p:cNvSpPr>
          <p:nvPr userDrawn="1"/>
        </p:nvSpPr>
        <p:spPr>
          <a:xfrm>
            <a:off x="8035962" y="5559629"/>
            <a:ext cx="1617233" cy="955174"/>
          </a:xfrm>
          <a:prstGeom prst="rect">
            <a:avLst/>
          </a:prstGeom>
        </p:spPr>
        <p:txBody>
          <a:bodyPr vert="horz" lIns="0" tIns="0" rIns="0" bIns="0" rtlCol="0" anchor="b"/>
          <a:lstStyle>
            <a:defPPr>
              <a:defRPr lang="en-US"/>
            </a:defPPr>
            <a:lvl1pPr marL="0" algn="l" defTabSz="914400" rtl="0" eaLnBrk="1" latinLnBrk="0" hangingPunct="1">
              <a:defRPr sz="9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+61 [08] 8373 2766</a:t>
            </a:r>
          </a:p>
          <a:p>
            <a:r>
              <a:rPr lang="en-US" dirty="0"/>
              <a:t>+61 [0] 408 320 684</a:t>
            </a:r>
          </a:p>
          <a:p>
            <a:r>
              <a:rPr lang="en-US" dirty="0"/>
              <a:t>admin@archboardsa.org.au</a:t>
            </a:r>
          </a:p>
        </p:txBody>
      </p:sp>
      <p:sp>
        <p:nvSpPr>
          <p:cNvPr id="8" name="Date Placeholder 2">
            <a:extLst>
              <a:ext uri="{FF2B5EF4-FFF2-40B4-BE49-F238E27FC236}">
                <a16:creationId xmlns:a16="http://schemas.microsoft.com/office/drawing/2014/main" id="{D45A140B-1151-F99D-DC1A-4B717EB1321E}"/>
              </a:ext>
            </a:extLst>
          </p:cNvPr>
          <p:cNvSpPr txBox="1">
            <a:spLocks/>
          </p:cNvSpPr>
          <p:nvPr userDrawn="1"/>
        </p:nvSpPr>
        <p:spPr>
          <a:xfrm>
            <a:off x="9975925" y="5559629"/>
            <a:ext cx="1423595" cy="955174"/>
          </a:xfrm>
          <a:prstGeom prst="rect">
            <a:avLst/>
          </a:prstGeom>
        </p:spPr>
        <p:txBody>
          <a:bodyPr vert="horz" lIns="0" tIns="0" rIns="0" bIns="0" rtlCol="0" anchor="b"/>
          <a:lstStyle>
            <a:defPPr>
              <a:defRPr lang="en-US"/>
            </a:defPPr>
            <a:lvl1pPr marL="0" algn="l" defTabSz="914400" rtl="0" eaLnBrk="1" latinLnBrk="0" hangingPunct="1">
              <a:defRPr sz="9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archboardsa.org.au</a:t>
            </a:r>
          </a:p>
        </p:txBody>
      </p:sp>
      <p:pic>
        <p:nvPicPr>
          <p:cNvPr id="10" name="Picture 9" descr="A black background with white text&#10;&#10;Description automatically generated">
            <a:extLst>
              <a:ext uri="{FF2B5EF4-FFF2-40B4-BE49-F238E27FC236}">
                <a16:creationId xmlns:a16="http://schemas.microsoft.com/office/drawing/2014/main" id="{84724930-2216-27A3-8994-E50696566AA0}"/>
              </a:ext>
            </a:extLst>
          </p:cNvPr>
          <p:cNvPicPr>
            <a:picLocks noChangeAspect="1"/>
          </p:cNvPicPr>
          <p:nvPr userDrawn="1"/>
        </p:nvPicPr>
        <p:blipFill rotWithShape="1">
          <a:blip r:embed="rId2"/>
          <a:srcRect l="6481" t="14159" r="6542" b="15140"/>
          <a:stretch/>
        </p:blipFill>
        <p:spPr>
          <a:xfrm>
            <a:off x="6096000" y="4761970"/>
            <a:ext cx="1816387" cy="607529"/>
          </a:xfrm>
          <a:prstGeom prst="rect">
            <a:avLst/>
          </a:prstGeom>
        </p:spPr>
      </p:pic>
      <p:sp>
        <p:nvSpPr>
          <p:cNvPr id="15" name="Date Placeholder 2">
            <a:extLst>
              <a:ext uri="{FF2B5EF4-FFF2-40B4-BE49-F238E27FC236}">
                <a16:creationId xmlns:a16="http://schemas.microsoft.com/office/drawing/2014/main" id="{73C186FD-9EB3-9FA2-2007-610AEDBD5813}"/>
              </a:ext>
            </a:extLst>
          </p:cNvPr>
          <p:cNvSpPr txBox="1">
            <a:spLocks/>
          </p:cNvSpPr>
          <p:nvPr userDrawn="1"/>
        </p:nvSpPr>
        <p:spPr>
          <a:xfrm>
            <a:off x="6096000" y="5559629"/>
            <a:ext cx="1617233" cy="955174"/>
          </a:xfrm>
          <a:prstGeom prst="rect">
            <a:avLst/>
          </a:prstGeom>
        </p:spPr>
        <p:txBody>
          <a:bodyPr vert="horz" lIns="0" tIns="0" rIns="0" bIns="0" rtlCol="0" anchor="b"/>
          <a:lstStyle>
            <a:defPPr>
              <a:defRPr lang="en-US"/>
            </a:defPPr>
            <a:lvl1pPr marL="0" algn="l" defTabSz="914400" rtl="0" eaLnBrk="1" latinLnBrk="0" hangingPunct="1">
              <a:defRPr sz="9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Level 2, 91 Halifax Street</a:t>
            </a:r>
          </a:p>
          <a:p>
            <a:r>
              <a:rPr lang="en-US" dirty="0"/>
              <a:t>Adelaide SA 5000</a:t>
            </a:r>
          </a:p>
          <a:p>
            <a:endParaRPr lang="en-US" dirty="0"/>
          </a:p>
          <a:p>
            <a:r>
              <a:rPr lang="en-US" dirty="0"/>
              <a:t>ABN 20 167 020 248</a:t>
            </a:r>
          </a:p>
        </p:txBody>
      </p:sp>
      <p:pic>
        <p:nvPicPr>
          <p:cNvPr id="18" name="Picture 17" descr="A white lines on a black background&#10;&#10;Description automatically generated">
            <a:extLst>
              <a:ext uri="{FF2B5EF4-FFF2-40B4-BE49-F238E27FC236}">
                <a16:creationId xmlns:a16="http://schemas.microsoft.com/office/drawing/2014/main" id="{763F3D59-5622-3DD7-C348-A7EE56EAD43C}"/>
              </a:ext>
            </a:extLst>
          </p:cNvPr>
          <p:cNvPicPr>
            <a:picLocks noChangeAspect="1"/>
          </p:cNvPicPr>
          <p:nvPr userDrawn="1"/>
        </p:nvPicPr>
        <p:blipFill rotWithShape="1">
          <a:blip r:embed="rId3"/>
          <a:srcRect t="879" b="879"/>
          <a:stretch/>
        </p:blipFill>
        <p:spPr>
          <a:xfrm>
            <a:off x="-536339" y="1046162"/>
            <a:ext cx="5724525" cy="5451794"/>
          </a:xfrm>
          <a:prstGeom prst="rect">
            <a:avLst/>
          </a:prstGeom>
        </p:spPr>
      </p:pic>
    </p:spTree>
    <p:extLst>
      <p:ext uri="{BB962C8B-B14F-4D97-AF65-F5344CB8AC3E}">
        <p14:creationId xmlns:p14="http://schemas.microsoft.com/office/powerpoint/2010/main" val="4102582335"/>
      </p:ext>
    </p:extLst>
  </p:cSld>
  <p:clrMapOvr>
    <a:masterClrMapping/>
  </p:clrMapOvr>
  <p:transition spd="slow">
    <p:wip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7446" userDrawn="1">
          <p15:clr>
            <a:srgbClr val="FBAE40"/>
          </p15:clr>
        </p15:guide>
        <p15:guide id="4" orient="horz" pos="4088" userDrawn="1">
          <p15:clr>
            <a:srgbClr val="FBAE40"/>
          </p15:clr>
        </p15:guide>
        <p15:guide id="5" orient="horz" pos="232" userDrawn="1">
          <p15:clr>
            <a:srgbClr val="FBAE40"/>
          </p15:clr>
        </p15:guide>
        <p15:guide id="6" pos="234" userDrawn="1">
          <p15:clr>
            <a:srgbClr val="FBAE40"/>
          </p15:clr>
        </p15:guide>
        <p15:guide id="7" orient="horz" pos="663"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_Black Text">
    <p:bg>
      <p:bgPr>
        <a:solidFill>
          <a:schemeClr val="bg1"/>
        </a:solidFill>
        <a:effectLst/>
      </p:bgPr>
    </p:bg>
    <p:spTree>
      <p:nvGrpSpPr>
        <p:cNvPr id="1" name=""/>
        <p:cNvGrpSpPr/>
        <p:nvPr/>
      </p:nvGrpSpPr>
      <p:grpSpPr>
        <a:xfrm>
          <a:off x="0" y="0"/>
          <a:ext cx="0" cy="0"/>
          <a:chOff x="0" y="0"/>
          <a:chExt cx="0" cy="0"/>
        </a:xfrm>
      </p:grpSpPr>
      <p:pic>
        <p:nvPicPr>
          <p:cNvPr id="15" name="Picture 14" descr="A black background with red text&#10;&#10;Description automatically generated">
            <a:extLst>
              <a:ext uri="{FF2B5EF4-FFF2-40B4-BE49-F238E27FC236}">
                <a16:creationId xmlns:a16="http://schemas.microsoft.com/office/drawing/2014/main" id="{EBB8ADC1-3BCF-C143-38DC-105B5129F461}"/>
              </a:ext>
            </a:extLst>
          </p:cNvPr>
          <p:cNvPicPr>
            <a:picLocks noChangeAspect="1"/>
          </p:cNvPicPr>
          <p:nvPr userDrawn="1"/>
        </p:nvPicPr>
        <p:blipFill rotWithShape="1">
          <a:blip r:embed="rId2"/>
          <a:srcRect l="4868" t="16736" r="4767" b="15681"/>
          <a:stretch/>
        </p:blipFill>
        <p:spPr>
          <a:xfrm>
            <a:off x="371475" y="368300"/>
            <a:ext cx="2474201" cy="545337"/>
          </a:xfrm>
          <a:prstGeom prst="rect">
            <a:avLst/>
          </a:prstGeom>
        </p:spPr>
      </p:pic>
      <p:sp>
        <p:nvSpPr>
          <p:cNvPr id="2" name="Title 1">
            <a:extLst>
              <a:ext uri="{FF2B5EF4-FFF2-40B4-BE49-F238E27FC236}">
                <a16:creationId xmlns:a16="http://schemas.microsoft.com/office/drawing/2014/main" id="{6D1FB394-BC19-FF2A-9A13-9DBA1473C2CE}"/>
              </a:ext>
            </a:extLst>
          </p:cNvPr>
          <p:cNvSpPr>
            <a:spLocks noGrp="1"/>
          </p:cNvSpPr>
          <p:nvPr>
            <p:ph type="ctrTitle"/>
          </p:nvPr>
        </p:nvSpPr>
        <p:spPr>
          <a:xfrm>
            <a:off x="371475" y="2743200"/>
            <a:ext cx="5724525" cy="1304637"/>
          </a:xfrm>
        </p:spPr>
        <p:txBody>
          <a:bodyPr anchor="t">
            <a:noAutofit/>
          </a:bodyPr>
          <a:lstStyle>
            <a:lvl1pPr algn="l">
              <a:defRPr sz="3000" b="1">
                <a:solidFill>
                  <a:schemeClr val="tx1"/>
                </a:solidFill>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F5BD2C11-029F-8520-DD34-C9A2CAE121B7}"/>
              </a:ext>
            </a:extLst>
          </p:cNvPr>
          <p:cNvSpPr>
            <a:spLocks noGrp="1"/>
          </p:cNvSpPr>
          <p:nvPr>
            <p:ph type="subTitle" idx="1"/>
          </p:nvPr>
        </p:nvSpPr>
        <p:spPr>
          <a:xfrm>
            <a:off x="371475" y="4114800"/>
            <a:ext cx="5724525" cy="732455"/>
          </a:xfrm>
        </p:spPr>
        <p:txBody>
          <a:bodyPr>
            <a:noAutofit/>
          </a:bodyPr>
          <a:lstStyle>
            <a:lvl1pPr marL="0" indent="0" algn="l">
              <a:buNone/>
              <a:defRPr sz="2000" b="1">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pic>
        <p:nvPicPr>
          <p:cNvPr id="21" name="Picture 20" descr="A red lines on a black background&#10;&#10;Description automatically generated">
            <a:extLst>
              <a:ext uri="{FF2B5EF4-FFF2-40B4-BE49-F238E27FC236}">
                <a16:creationId xmlns:a16="http://schemas.microsoft.com/office/drawing/2014/main" id="{9D5CB750-3C73-D152-A188-E94086715CBF}"/>
              </a:ext>
            </a:extLst>
          </p:cNvPr>
          <p:cNvPicPr>
            <a:picLocks noChangeAspect="1"/>
          </p:cNvPicPr>
          <p:nvPr userDrawn="1"/>
        </p:nvPicPr>
        <p:blipFill rotWithShape="1">
          <a:blip r:embed="rId3"/>
          <a:srcRect t="949" b="866"/>
          <a:stretch/>
        </p:blipFill>
        <p:spPr>
          <a:xfrm>
            <a:off x="5852160" y="-677860"/>
            <a:ext cx="9077253" cy="8639782"/>
          </a:xfrm>
          <a:prstGeom prst="rect">
            <a:avLst/>
          </a:prstGeom>
        </p:spPr>
      </p:pic>
    </p:spTree>
    <p:extLst>
      <p:ext uri="{BB962C8B-B14F-4D97-AF65-F5344CB8AC3E}">
        <p14:creationId xmlns:p14="http://schemas.microsoft.com/office/powerpoint/2010/main" val="3072135252"/>
      </p:ext>
    </p:extLst>
  </p:cSld>
  <p:clrMapOvr>
    <a:masterClrMapping/>
  </p:clrMapOvr>
  <p:transition spd="slow">
    <p:wip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232" userDrawn="1">
          <p15:clr>
            <a:srgbClr val="FBAE40"/>
          </p15:clr>
        </p15:guide>
        <p15:guide id="4" pos="234" userDrawn="1">
          <p15:clr>
            <a:srgbClr val="FBAE40"/>
          </p15:clr>
        </p15:guide>
        <p15:guide id="5" pos="7446" userDrawn="1">
          <p15:clr>
            <a:srgbClr val="FBAE40"/>
          </p15:clr>
        </p15:guide>
        <p15:guide id="6" orient="horz" pos="4088" userDrawn="1">
          <p15:clr>
            <a:srgbClr val="FBAE40"/>
          </p15:clr>
        </p15:guide>
        <p15:guide id="7" orient="horz" pos="1729"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_No Text">
    <p:bg>
      <p:bgPr>
        <a:solidFill>
          <a:schemeClr val="bg1"/>
        </a:solidFill>
        <a:effectLst/>
      </p:bgPr>
    </p:bg>
    <p:spTree>
      <p:nvGrpSpPr>
        <p:cNvPr id="1" name=""/>
        <p:cNvGrpSpPr/>
        <p:nvPr/>
      </p:nvGrpSpPr>
      <p:grpSpPr>
        <a:xfrm>
          <a:off x="0" y="0"/>
          <a:ext cx="0" cy="0"/>
          <a:chOff x="0" y="0"/>
          <a:chExt cx="0" cy="0"/>
        </a:xfrm>
      </p:grpSpPr>
      <p:pic>
        <p:nvPicPr>
          <p:cNvPr id="15" name="Picture 14" descr="A black background with red text&#10;&#10;Description automatically generated">
            <a:extLst>
              <a:ext uri="{FF2B5EF4-FFF2-40B4-BE49-F238E27FC236}">
                <a16:creationId xmlns:a16="http://schemas.microsoft.com/office/drawing/2014/main" id="{EBB8ADC1-3BCF-C143-38DC-105B5129F461}"/>
              </a:ext>
            </a:extLst>
          </p:cNvPr>
          <p:cNvPicPr>
            <a:picLocks noChangeAspect="1"/>
          </p:cNvPicPr>
          <p:nvPr userDrawn="1"/>
        </p:nvPicPr>
        <p:blipFill rotWithShape="1">
          <a:blip r:embed="rId2"/>
          <a:srcRect l="4868" t="16736" r="4767" b="15681"/>
          <a:stretch/>
        </p:blipFill>
        <p:spPr>
          <a:xfrm>
            <a:off x="371475" y="368300"/>
            <a:ext cx="2474201" cy="545337"/>
          </a:xfrm>
          <a:prstGeom prst="rect">
            <a:avLst/>
          </a:prstGeom>
        </p:spPr>
      </p:pic>
      <p:pic>
        <p:nvPicPr>
          <p:cNvPr id="21" name="Picture 20" descr="A red lines on a black background&#10;&#10;Description automatically generated">
            <a:extLst>
              <a:ext uri="{FF2B5EF4-FFF2-40B4-BE49-F238E27FC236}">
                <a16:creationId xmlns:a16="http://schemas.microsoft.com/office/drawing/2014/main" id="{9D5CB750-3C73-D152-A188-E94086715CBF}"/>
              </a:ext>
            </a:extLst>
          </p:cNvPr>
          <p:cNvPicPr>
            <a:picLocks noChangeAspect="1"/>
          </p:cNvPicPr>
          <p:nvPr userDrawn="1"/>
        </p:nvPicPr>
        <p:blipFill rotWithShape="1">
          <a:blip r:embed="rId3"/>
          <a:srcRect t="949" b="866"/>
          <a:stretch/>
        </p:blipFill>
        <p:spPr>
          <a:xfrm>
            <a:off x="5852160" y="-677860"/>
            <a:ext cx="9077253" cy="8639782"/>
          </a:xfrm>
          <a:prstGeom prst="rect">
            <a:avLst/>
          </a:prstGeom>
        </p:spPr>
      </p:pic>
    </p:spTree>
    <p:extLst>
      <p:ext uri="{BB962C8B-B14F-4D97-AF65-F5344CB8AC3E}">
        <p14:creationId xmlns:p14="http://schemas.microsoft.com/office/powerpoint/2010/main" val="1187309116"/>
      </p:ext>
    </p:extLst>
  </p:cSld>
  <p:clrMapOvr>
    <a:masterClrMapping/>
  </p:clrMapOvr>
  <p:transition spd="slow">
    <p:wip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232" userDrawn="1">
          <p15:clr>
            <a:srgbClr val="FBAE40"/>
          </p15:clr>
        </p15:guide>
        <p15:guide id="4" pos="234" userDrawn="1">
          <p15:clr>
            <a:srgbClr val="FBAE40"/>
          </p15:clr>
        </p15:guide>
        <p15:guide id="5" pos="7446" userDrawn="1">
          <p15:clr>
            <a:srgbClr val="FBAE40"/>
          </p15:clr>
        </p15:guide>
        <p15:guide id="6" orient="horz" pos="4088" userDrawn="1">
          <p15:clr>
            <a:srgbClr val="FBAE40"/>
          </p15:clr>
        </p15:guide>
        <p15:guide id="7" orient="horz" pos="1729"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84C77-80B6-DBD0-DB1D-9D2B208F11E3}"/>
              </a:ext>
            </a:extLst>
          </p:cNvPr>
          <p:cNvSpPr>
            <a:spLocks noGrp="1"/>
          </p:cNvSpPr>
          <p:nvPr>
            <p:ph type="title"/>
          </p:nvPr>
        </p:nvSpPr>
        <p:spPr>
          <a:xfrm>
            <a:off x="371475" y="1861199"/>
            <a:ext cx="10515600" cy="900000"/>
          </a:xfrm>
        </p:spPr>
        <p:txBody>
          <a:bodyPr anchor="t"/>
          <a:lstStyle>
            <a:lvl1pPr>
              <a:defRPr sz="2600" b="1">
                <a:solidFill>
                  <a:srgbClr val="F94F5E"/>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E61AA045-C28C-E350-12D1-362746507524}"/>
              </a:ext>
            </a:extLst>
          </p:cNvPr>
          <p:cNvSpPr>
            <a:spLocks noGrp="1"/>
          </p:cNvSpPr>
          <p:nvPr>
            <p:ph idx="1"/>
          </p:nvPr>
        </p:nvSpPr>
        <p:spPr>
          <a:xfrm>
            <a:off x="371475" y="2880000"/>
            <a:ext cx="10515600" cy="3053398"/>
          </a:xfrm>
        </p:spPr>
        <p:txBody>
          <a:bodyPr/>
          <a:lstStyle>
            <a:lvl1pPr>
              <a:defRPr sz="2000"/>
            </a:lvl1pPr>
            <a:lvl2pPr>
              <a:defRPr sz="1800"/>
            </a:lvl2pPr>
            <a:lvl3pPr>
              <a:defRPr sz="1600"/>
            </a:lvl3pPr>
            <a:lvl4pPr>
              <a:defRPr sz="1400"/>
            </a:lvl4pPr>
            <a:lvl5pPr>
              <a:defRPr sz="140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Slide Number Placeholder 5">
            <a:extLst>
              <a:ext uri="{FF2B5EF4-FFF2-40B4-BE49-F238E27FC236}">
                <a16:creationId xmlns:a16="http://schemas.microsoft.com/office/drawing/2014/main" id="{AEA7E48D-4701-5899-AAC7-1E86FF0DCCD2}"/>
              </a:ext>
            </a:extLst>
          </p:cNvPr>
          <p:cNvSpPr>
            <a:spLocks noGrp="1"/>
          </p:cNvSpPr>
          <p:nvPr>
            <p:ph type="sldNum" sz="quarter" idx="12"/>
          </p:nvPr>
        </p:nvSpPr>
        <p:spPr>
          <a:xfrm>
            <a:off x="9075600" y="6146120"/>
            <a:ext cx="2743200" cy="365125"/>
          </a:xfrm>
        </p:spPr>
        <p:txBody>
          <a:bodyPr anchor="b"/>
          <a:lstStyle>
            <a:lvl1pPr>
              <a:defRPr sz="900" b="1">
                <a:solidFill>
                  <a:srgbClr val="F94F5E"/>
                </a:solidFill>
              </a:defRPr>
            </a:lvl1pPr>
          </a:lstStyle>
          <a:p>
            <a:fld id="{A430D53F-7AF1-F143-B210-007F962CC27B}" type="slidenum">
              <a:rPr lang="en-US" smtClean="0"/>
              <a:pPr/>
              <a:t>‹#›</a:t>
            </a:fld>
            <a:endParaRPr lang="en-US" dirty="0"/>
          </a:p>
        </p:txBody>
      </p:sp>
      <p:pic>
        <p:nvPicPr>
          <p:cNvPr id="8" name="Picture 7" descr="A black background with red text&#10;&#10;Description automatically generated">
            <a:extLst>
              <a:ext uri="{FF2B5EF4-FFF2-40B4-BE49-F238E27FC236}">
                <a16:creationId xmlns:a16="http://schemas.microsoft.com/office/drawing/2014/main" id="{D6D8B59C-D6C1-0DF4-B5ED-01417616EDCA}"/>
              </a:ext>
            </a:extLst>
          </p:cNvPr>
          <p:cNvPicPr>
            <a:picLocks noChangeAspect="1"/>
          </p:cNvPicPr>
          <p:nvPr userDrawn="1"/>
        </p:nvPicPr>
        <p:blipFill rotWithShape="1">
          <a:blip r:embed="rId2"/>
          <a:srcRect l="4868" t="16736" r="4767" b="15681"/>
          <a:stretch/>
        </p:blipFill>
        <p:spPr>
          <a:xfrm>
            <a:off x="371475" y="368300"/>
            <a:ext cx="2474201" cy="545337"/>
          </a:xfrm>
          <a:prstGeom prst="rect">
            <a:avLst/>
          </a:prstGeom>
        </p:spPr>
      </p:pic>
    </p:spTree>
    <p:extLst>
      <p:ext uri="{BB962C8B-B14F-4D97-AF65-F5344CB8AC3E}">
        <p14:creationId xmlns:p14="http://schemas.microsoft.com/office/powerpoint/2010/main" val="537011062"/>
      </p:ext>
    </p:extLst>
  </p:cSld>
  <p:clrMapOvr>
    <a:masterClrMapping/>
  </p:clrMapOvr>
  <p:transition spd="slow">
    <p:wip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7446" userDrawn="1">
          <p15:clr>
            <a:srgbClr val="FBAE40"/>
          </p15:clr>
        </p15:guide>
        <p15:guide id="4" orient="horz" pos="4088" userDrawn="1">
          <p15:clr>
            <a:srgbClr val="FBAE40"/>
          </p15:clr>
        </p15:guide>
        <p15:guide id="5" orient="horz" pos="232" userDrawn="1">
          <p15:clr>
            <a:srgbClr val="FBAE40"/>
          </p15:clr>
        </p15:guide>
        <p15:guide id="6" pos="234" userDrawn="1">
          <p15:clr>
            <a:srgbClr val="FBAE40"/>
          </p15:clr>
        </p15:guide>
        <p15:guide id="7" orient="horz" pos="116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Content slide_Black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84C77-80B6-DBD0-DB1D-9D2B208F11E3}"/>
              </a:ext>
            </a:extLst>
          </p:cNvPr>
          <p:cNvSpPr>
            <a:spLocks noGrp="1"/>
          </p:cNvSpPr>
          <p:nvPr>
            <p:ph type="title"/>
          </p:nvPr>
        </p:nvSpPr>
        <p:spPr>
          <a:xfrm>
            <a:off x="371475" y="1861200"/>
            <a:ext cx="10515600" cy="900000"/>
          </a:xfrm>
        </p:spPr>
        <p:txBody>
          <a:bodyPr anchor="t"/>
          <a:lstStyle>
            <a:lvl1pPr>
              <a:defRPr sz="2600" b="1">
                <a:solidFill>
                  <a:schemeClr val="tx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E61AA045-C28C-E350-12D1-362746507524}"/>
              </a:ext>
            </a:extLst>
          </p:cNvPr>
          <p:cNvSpPr>
            <a:spLocks noGrp="1"/>
          </p:cNvSpPr>
          <p:nvPr>
            <p:ph idx="1"/>
          </p:nvPr>
        </p:nvSpPr>
        <p:spPr>
          <a:xfrm>
            <a:off x="371475" y="2880000"/>
            <a:ext cx="10515600" cy="3053398"/>
          </a:xfrm>
        </p:spPr>
        <p:txBody>
          <a:bodyPr/>
          <a:lstStyle>
            <a:lvl1pPr>
              <a:defRPr sz="2000"/>
            </a:lvl1pPr>
            <a:lvl2pPr>
              <a:defRPr sz="1800"/>
            </a:lvl2pPr>
            <a:lvl3pPr>
              <a:defRPr sz="1600"/>
            </a:lvl3pPr>
            <a:lvl4pPr>
              <a:defRPr sz="1400"/>
            </a:lvl4pPr>
            <a:lvl5pPr>
              <a:defRPr sz="140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Slide Number Placeholder 5">
            <a:extLst>
              <a:ext uri="{FF2B5EF4-FFF2-40B4-BE49-F238E27FC236}">
                <a16:creationId xmlns:a16="http://schemas.microsoft.com/office/drawing/2014/main" id="{AEA7E48D-4701-5899-AAC7-1E86FF0DCCD2}"/>
              </a:ext>
            </a:extLst>
          </p:cNvPr>
          <p:cNvSpPr>
            <a:spLocks noGrp="1"/>
          </p:cNvSpPr>
          <p:nvPr>
            <p:ph type="sldNum" sz="quarter" idx="12"/>
          </p:nvPr>
        </p:nvSpPr>
        <p:spPr>
          <a:xfrm>
            <a:off x="9075600" y="6146120"/>
            <a:ext cx="2743200" cy="365125"/>
          </a:xfrm>
        </p:spPr>
        <p:txBody>
          <a:bodyPr anchor="b"/>
          <a:lstStyle>
            <a:lvl1pPr>
              <a:defRPr sz="900" b="1">
                <a:solidFill>
                  <a:srgbClr val="F94F5E"/>
                </a:solidFill>
              </a:defRPr>
            </a:lvl1pPr>
          </a:lstStyle>
          <a:p>
            <a:fld id="{A430D53F-7AF1-F143-B210-007F962CC27B}" type="slidenum">
              <a:rPr lang="en-US" smtClean="0"/>
              <a:pPr/>
              <a:t>‹#›</a:t>
            </a:fld>
            <a:endParaRPr lang="en-US" dirty="0"/>
          </a:p>
        </p:txBody>
      </p:sp>
      <p:pic>
        <p:nvPicPr>
          <p:cNvPr id="8" name="Picture 7" descr="A black background with red text&#10;&#10;Description automatically generated">
            <a:extLst>
              <a:ext uri="{FF2B5EF4-FFF2-40B4-BE49-F238E27FC236}">
                <a16:creationId xmlns:a16="http://schemas.microsoft.com/office/drawing/2014/main" id="{D6D8B59C-D6C1-0DF4-B5ED-01417616EDCA}"/>
              </a:ext>
            </a:extLst>
          </p:cNvPr>
          <p:cNvPicPr>
            <a:picLocks noChangeAspect="1"/>
          </p:cNvPicPr>
          <p:nvPr userDrawn="1"/>
        </p:nvPicPr>
        <p:blipFill rotWithShape="1">
          <a:blip r:embed="rId2"/>
          <a:srcRect l="4868" t="16736" r="4767" b="15681"/>
          <a:stretch/>
        </p:blipFill>
        <p:spPr>
          <a:xfrm>
            <a:off x="371475" y="368300"/>
            <a:ext cx="2474201" cy="545337"/>
          </a:xfrm>
          <a:prstGeom prst="rect">
            <a:avLst/>
          </a:prstGeom>
        </p:spPr>
      </p:pic>
    </p:spTree>
    <p:extLst>
      <p:ext uri="{BB962C8B-B14F-4D97-AF65-F5344CB8AC3E}">
        <p14:creationId xmlns:p14="http://schemas.microsoft.com/office/powerpoint/2010/main" val="3715936412"/>
      </p:ext>
    </p:extLst>
  </p:cSld>
  <p:clrMapOvr>
    <a:masterClrMapping/>
  </p:clrMapOvr>
  <p:transition spd="slow">
    <p:wip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7446" userDrawn="1">
          <p15:clr>
            <a:srgbClr val="FBAE40"/>
          </p15:clr>
        </p15:guide>
        <p15:guide id="4" orient="horz" pos="4088" userDrawn="1">
          <p15:clr>
            <a:srgbClr val="FBAE40"/>
          </p15:clr>
        </p15:guide>
        <p15:guide id="5" orient="horz" pos="232" userDrawn="1">
          <p15:clr>
            <a:srgbClr val="FBAE40"/>
          </p15:clr>
        </p15:guide>
        <p15:guide id="6" pos="234" userDrawn="1">
          <p15:clr>
            <a:srgbClr val="FBAE40"/>
          </p15:clr>
        </p15:guide>
        <p15:guide id="7" orient="horz" pos="116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with addres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4B5E4-EF50-2EDE-6382-7DE6B62560B4}"/>
              </a:ext>
            </a:extLst>
          </p:cNvPr>
          <p:cNvSpPr>
            <a:spLocks noGrp="1"/>
          </p:cNvSpPr>
          <p:nvPr>
            <p:ph type="title"/>
          </p:nvPr>
        </p:nvSpPr>
        <p:spPr>
          <a:xfrm>
            <a:off x="371475" y="1862137"/>
            <a:ext cx="10515600" cy="900000"/>
          </a:xfrm>
        </p:spPr>
        <p:txBody>
          <a:bodyPr anchor="t"/>
          <a:lstStyle>
            <a:lvl1pPr>
              <a:defRPr sz="2600" b="1">
                <a:solidFill>
                  <a:srgbClr val="F94F5E"/>
                </a:solidFill>
              </a:defRPr>
            </a:lvl1pPr>
          </a:lstStyle>
          <a:p>
            <a:r>
              <a:rPr lang="en-GB" dirty="0"/>
              <a:t>Click to edit Master title style</a:t>
            </a:r>
            <a:endParaRPr lang="en-US" dirty="0"/>
          </a:p>
        </p:txBody>
      </p:sp>
      <p:sp>
        <p:nvSpPr>
          <p:cNvPr id="7" name="Slide Number Placeholder 6">
            <a:extLst>
              <a:ext uri="{FF2B5EF4-FFF2-40B4-BE49-F238E27FC236}">
                <a16:creationId xmlns:a16="http://schemas.microsoft.com/office/drawing/2014/main" id="{008C0A15-A636-77D5-A377-0AF545B1A297}"/>
              </a:ext>
            </a:extLst>
          </p:cNvPr>
          <p:cNvSpPr>
            <a:spLocks noGrp="1"/>
          </p:cNvSpPr>
          <p:nvPr>
            <p:ph type="sldNum" sz="quarter" idx="12"/>
          </p:nvPr>
        </p:nvSpPr>
        <p:spPr>
          <a:xfrm>
            <a:off x="9077325" y="6145200"/>
            <a:ext cx="2743200" cy="365125"/>
          </a:xfrm>
        </p:spPr>
        <p:txBody>
          <a:bodyPr anchor="b"/>
          <a:lstStyle>
            <a:lvl1pPr>
              <a:defRPr sz="900" b="1">
                <a:solidFill>
                  <a:srgbClr val="F94F5E"/>
                </a:solidFill>
              </a:defRPr>
            </a:lvl1pPr>
          </a:lstStyle>
          <a:p>
            <a:fld id="{A430D53F-7AF1-F143-B210-007F962CC27B}" type="slidenum">
              <a:rPr lang="en-US" smtClean="0"/>
              <a:pPr/>
              <a:t>‹#›</a:t>
            </a:fld>
            <a:endParaRPr lang="en-US" dirty="0"/>
          </a:p>
        </p:txBody>
      </p:sp>
      <p:sp>
        <p:nvSpPr>
          <p:cNvPr id="10" name="Text Placeholder 9">
            <a:extLst>
              <a:ext uri="{FF2B5EF4-FFF2-40B4-BE49-F238E27FC236}">
                <a16:creationId xmlns:a16="http://schemas.microsoft.com/office/drawing/2014/main" id="{13F868C8-BC05-3203-13A1-F0712A095C34}"/>
              </a:ext>
            </a:extLst>
          </p:cNvPr>
          <p:cNvSpPr>
            <a:spLocks noGrp="1"/>
          </p:cNvSpPr>
          <p:nvPr>
            <p:ph type="body" sz="quarter" idx="13"/>
          </p:nvPr>
        </p:nvSpPr>
        <p:spPr>
          <a:xfrm>
            <a:off x="371475" y="2880000"/>
            <a:ext cx="10515600" cy="2520000"/>
          </a:xfrm>
        </p:spPr>
        <p:txBody>
          <a:bodyPr/>
          <a:lstStyle>
            <a:lvl1pPr>
              <a:defRPr sz="2000"/>
            </a:lvl1pPr>
            <a:lvl2pPr>
              <a:defRPr sz="1800"/>
            </a:lvl2pPr>
            <a:lvl3pPr>
              <a:defRPr sz="1600"/>
            </a:lvl3pPr>
            <a:lvl4pPr>
              <a:defRPr sz="1400"/>
            </a:lvl4pPr>
            <a:lvl5pPr>
              <a:defRPr sz="140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11" name="Picture 10" descr="A black background with red text&#10;&#10;Description automatically generated">
            <a:extLst>
              <a:ext uri="{FF2B5EF4-FFF2-40B4-BE49-F238E27FC236}">
                <a16:creationId xmlns:a16="http://schemas.microsoft.com/office/drawing/2014/main" id="{ED9C649B-2259-8643-A9F2-18CF1BD1D2F0}"/>
              </a:ext>
            </a:extLst>
          </p:cNvPr>
          <p:cNvPicPr>
            <a:picLocks noChangeAspect="1"/>
          </p:cNvPicPr>
          <p:nvPr userDrawn="1"/>
        </p:nvPicPr>
        <p:blipFill rotWithShape="1">
          <a:blip r:embed="rId2"/>
          <a:srcRect l="4868" t="16736" r="4767" b="15681"/>
          <a:stretch/>
        </p:blipFill>
        <p:spPr>
          <a:xfrm>
            <a:off x="371475" y="368300"/>
            <a:ext cx="2474201" cy="545337"/>
          </a:xfrm>
          <a:prstGeom prst="rect">
            <a:avLst/>
          </a:prstGeom>
        </p:spPr>
      </p:pic>
      <p:sp>
        <p:nvSpPr>
          <p:cNvPr id="12" name="Footer Placeholder 5">
            <a:extLst>
              <a:ext uri="{FF2B5EF4-FFF2-40B4-BE49-F238E27FC236}">
                <a16:creationId xmlns:a16="http://schemas.microsoft.com/office/drawing/2014/main" id="{5E7A027C-545F-DCB3-F381-0357B96BEAC5}"/>
              </a:ext>
            </a:extLst>
          </p:cNvPr>
          <p:cNvSpPr txBox="1">
            <a:spLocks/>
          </p:cNvSpPr>
          <p:nvPr userDrawn="1"/>
        </p:nvSpPr>
        <p:spPr>
          <a:xfrm>
            <a:off x="2293484" y="5998723"/>
            <a:ext cx="1573122" cy="516288"/>
          </a:xfrm>
          <a:prstGeom prst="rect">
            <a:avLst/>
          </a:prstGeom>
        </p:spPr>
        <p:txBody>
          <a:bodyPr vert="horz" lIns="0" tIns="0" rIns="0" bIns="0" rtlCol="0" anchor="b"/>
          <a:lstStyle>
            <a:defPPr>
              <a:defRPr lang="en-US"/>
            </a:defPPr>
            <a:lvl1pPr marL="0" algn="l" defTabSz="914400" rtl="0" eaLnBrk="1" latinLnBrk="0" hangingPunct="1">
              <a:defRPr sz="1000" b="1" kern="1200">
                <a:solidFill>
                  <a:srgbClr val="F94F5E"/>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t>+61 [08] 8373 2766</a:t>
            </a:r>
          </a:p>
          <a:p>
            <a:r>
              <a:rPr lang="en-US" sz="900" dirty="0"/>
              <a:t>+61 [0] 408 320 684</a:t>
            </a:r>
          </a:p>
          <a:p>
            <a:r>
              <a:rPr lang="en-US" sz="900" dirty="0"/>
              <a:t>admin@archboardsa.org.au</a:t>
            </a:r>
          </a:p>
        </p:txBody>
      </p:sp>
      <p:sp>
        <p:nvSpPr>
          <p:cNvPr id="13" name="Footer Placeholder 5">
            <a:extLst>
              <a:ext uri="{FF2B5EF4-FFF2-40B4-BE49-F238E27FC236}">
                <a16:creationId xmlns:a16="http://schemas.microsoft.com/office/drawing/2014/main" id="{B4657E13-D827-BD72-5C36-56EFD5E9E69A}"/>
              </a:ext>
            </a:extLst>
          </p:cNvPr>
          <p:cNvSpPr txBox="1">
            <a:spLocks/>
          </p:cNvSpPr>
          <p:nvPr userDrawn="1"/>
        </p:nvSpPr>
        <p:spPr>
          <a:xfrm>
            <a:off x="4215493" y="5998723"/>
            <a:ext cx="1425600" cy="516288"/>
          </a:xfrm>
          <a:prstGeom prst="rect">
            <a:avLst/>
          </a:prstGeom>
        </p:spPr>
        <p:txBody>
          <a:bodyPr vert="horz" lIns="0" tIns="0" rIns="0" bIns="0" rtlCol="0" anchor="b"/>
          <a:lstStyle>
            <a:defPPr>
              <a:defRPr lang="en-US"/>
            </a:defPPr>
            <a:lvl1pPr marL="0" algn="l" defTabSz="914400" rtl="0" eaLnBrk="1" latinLnBrk="0" hangingPunct="1">
              <a:defRPr sz="1000" b="1" kern="1200">
                <a:solidFill>
                  <a:srgbClr val="F94F5E"/>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t>archboardsa.org.au</a:t>
            </a:r>
          </a:p>
        </p:txBody>
      </p:sp>
      <p:sp>
        <p:nvSpPr>
          <p:cNvPr id="14" name="Footer Placeholder 5">
            <a:extLst>
              <a:ext uri="{FF2B5EF4-FFF2-40B4-BE49-F238E27FC236}">
                <a16:creationId xmlns:a16="http://schemas.microsoft.com/office/drawing/2014/main" id="{DE571921-152F-3D14-91A8-B795A6A0B008}"/>
              </a:ext>
            </a:extLst>
          </p:cNvPr>
          <p:cNvSpPr txBox="1">
            <a:spLocks/>
          </p:cNvSpPr>
          <p:nvPr userDrawn="1"/>
        </p:nvSpPr>
        <p:spPr>
          <a:xfrm>
            <a:off x="371474" y="5806987"/>
            <a:ext cx="1573122" cy="708024"/>
          </a:xfrm>
          <a:prstGeom prst="rect">
            <a:avLst/>
          </a:prstGeom>
        </p:spPr>
        <p:txBody>
          <a:bodyPr vert="horz" lIns="0" tIns="0" rIns="0" bIns="0" rtlCol="0" anchor="b"/>
          <a:lstStyle>
            <a:defPPr>
              <a:defRPr lang="en-US"/>
            </a:defPPr>
            <a:lvl1pPr marL="0" algn="l" defTabSz="914400" rtl="0" eaLnBrk="1" latinLnBrk="0" hangingPunct="1">
              <a:defRPr sz="1000" b="1" kern="1200">
                <a:solidFill>
                  <a:srgbClr val="F94F5E"/>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t>Level 2, 91 Halifax Street</a:t>
            </a:r>
          </a:p>
          <a:p>
            <a:r>
              <a:rPr lang="en-US" sz="900" dirty="0"/>
              <a:t>Adelaide SA 5000</a:t>
            </a:r>
          </a:p>
          <a:p>
            <a:endParaRPr lang="en-US" sz="900" dirty="0"/>
          </a:p>
          <a:p>
            <a:r>
              <a:rPr lang="en-US" sz="900" dirty="0"/>
              <a:t>ABN 20 167 020 248</a:t>
            </a:r>
          </a:p>
        </p:txBody>
      </p:sp>
    </p:spTree>
    <p:extLst>
      <p:ext uri="{BB962C8B-B14F-4D97-AF65-F5344CB8AC3E}">
        <p14:creationId xmlns:p14="http://schemas.microsoft.com/office/powerpoint/2010/main" val="2933617333"/>
      </p:ext>
    </p:extLst>
  </p:cSld>
  <p:clrMapOvr>
    <a:masterClrMapping/>
  </p:clrMapOvr>
  <p:transition spd="slow">
    <p:wipe/>
  </p:transition>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guide id="3" orient="horz" pos="4088" userDrawn="1">
          <p15:clr>
            <a:srgbClr val="FBAE40"/>
          </p15:clr>
        </p15:guide>
        <p15:guide id="4" orient="horz" pos="232" userDrawn="1">
          <p15:clr>
            <a:srgbClr val="FBAE40"/>
          </p15:clr>
        </p15:guide>
        <p15:guide id="5" pos="7446" userDrawn="1">
          <p15:clr>
            <a:srgbClr val="FBAE40"/>
          </p15:clr>
        </p15:guide>
        <p15:guide id="6" pos="234" userDrawn="1">
          <p15:clr>
            <a:srgbClr val="FBAE40"/>
          </p15:clr>
        </p15:guide>
        <p15:guide id="7" orient="horz" pos="116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slide with address_Black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4B5E4-EF50-2EDE-6382-7DE6B62560B4}"/>
              </a:ext>
            </a:extLst>
          </p:cNvPr>
          <p:cNvSpPr>
            <a:spLocks noGrp="1"/>
          </p:cNvSpPr>
          <p:nvPr>
            <p:ph type="title"/>
          </p:nvPr>
        </p:nvSpPr>
        <p:spPr>
          <a:xfrm>
            <a:off x="371475" y="1862137"/>
            <a:ext cx="10515600" cy="900000"/>
          </a:xfrm>
        </p:spPr>
        <p:txBody>
          <a:bodyPr anchor="t"/>
          <a:lstStyle>
            <a:lvl1pPr>
              <a:defRPr sz="2600" b="1">
                <a:solidFill>
                  <a:schemeClr val="tx1"/>
                </a:solidFill>
              </a:defRPr>
            </a:lvl1pPr>
          </a:lstStyle>
          <a:p>
            <a:r>
              <a:rPr lang="en-GB" dirty="0"/>
              <a:t>Click to edit Master title style</a:t>
            </a:r>
            <a:endParaRPr lang="en-US" dirty="0"/>
          </a:p>
        </p:txBody>
      </p:sp>
      <p:sp>
        <p:nvSpPr>
          <p:cNvPr id="7" name="Slide Number Placeholder 6">
            <a:extLst>
              <a:ext uri="{FF2B5EF4-FFF2-40B4-BE49-F238E27FC236}">
                <a16:creationId xmlns:a16="http://schemas.microsoft.com/office/drawing/2014/main" id="{008C0A15-A636-77D5-A377-0AF545B1A297}"/>
              </a:ext>
            </a:extLst>
          </p:cNvPr>
          <p:cNvSpPr>
            <a:spLocks noGrp="1"/>
          </p:cNvSpPr>
          <p:nvPr>
            <p:ph type="sldNum" sz="quarter" idx="12"/>
          </p:nvPr>
        </p:nvSpPr>
        <p:spPr>
          <a:xfrm>
            <a:off x="9077325" y="6145200"/>
            <a:ext cx="2743200" cy="365125"/>
          </a:xfrm>
        </p:spPr>
        <p:txBody>
          <a:bodyPr anchor="b"/>
          <a:lstStyle>
            <a:lvl1pPr>
              <a:defRPr sz="900" b="1">
                <a:solidFill>
                  <a:srgbClr val="F94F5E"/>
                </a:solidFill>
              </a:defRPr>
            </a:lvl1pPr>
          </a:lstStyle>
          <a:p>
            <a:fld id="{A430D53F-7AF1-F143-B210-007F962CC27B}" type="slidenum">
              <a:rPr lang="en-US" smtClean="0"/>
              <a:pPr/>
              <a:t>‹#›</a:t>
            </a:fld>
            <a:endParaRPr lang="en-US" dirty="0"/>
          </a:p>
        </p:txBody>
      </p:sp>
      <p:sp>
        <p:nvSpPr>
          <p:cNvPr id="10" name="Text Placeholder 9">
            <a:extLst>
              <a:ext uri="{FF2B5EF4-FFF2-40B4-BE49-F238E27FC236}">
                <a16:creationId xmlns:a16="http://schemas.microsoft.com/office/drawing/2014/main" id="{13F868C8-BC05-3203-13A1-F0712A095C34}"/>
              </a:ext>
            </a:extLst>
          </p:cNvPr>
          <p:cNvSpPr>
            <a:spLocks noGrp="1"/>
          </p:cNvSpPr>
          <p:nvPr>
            <p:ph type="body" sz="quarter" idx="13"/>
          </p:nvPr>
        </p:nvSpPr>
        <p:spPr>
          <a:xfrm>
            <a:off x="371475" y="2880000"/>
            <a:ext cx="10515600" cy="2520000"/>
          </a:xfrm>
        </p:spPr>
        <p:txBody>
          <a:bodyPr/>
          <a:lstStyle>
            <a:lvl1pPr>
              <a:defRPr sz="2000"/>
            </a:lvl1pPr>
            <a:lvl2pPr>
              <a:defRPr sz="1800"/>
            </a:lvl2pPr>
            <a:lvl3pPr>
              <a:defRPr sz="1600"/>
            </a:lvl3pPr>
            <a:lvl4pPr>
              <a:defRPr sz="1400"/>
            </a:lvl4pPr>
            <a:lvl5pPr>
              <a:defRPr sz="140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11" name="Picture 10" descr="A black background with red text&#10;&#10;Description automatically generated">
            <a:extLst>
              <a:ext uri="{FF2B5EF4-FFF2-40B4-BE49-F238E27FC236}">
                <a16:creationId xmlns:a16="http://schemas.microsoft.com/office/drawing/2014/main" id="{ED9C649B-2259-8643-A9F2-18CF1BD1D2F0}"/>
              </a:ext>
            </a:extLst>
          </p:cNvPr>
          <p:cNvPicPr>
            <a:picLocks noChangeAspect="1"/>
          </p:cNvPicPr>
          <p:nvPr userDrawn="1"/>
        </p:nvPicPr>
        <p:blipFill rotWithShape="1">
          <a:blip r:embed="rId2"/>
          <a:srcRect l="4868" t="16736" r="4767" b="15681"/>
          <a:stretch/>
        </p:blipFill>
        <p:spPr>
          <a:xfrm>
            <a:off x="371475" y="368300"/>
            <a:ext cx="2474201" cy="545337"/>
          </a:xfrm>
          <a:prstGeom prst="rect">
            <a:avLst/>
          </a:prstGeom>
        </p:spPr>
      </p:pic>
      <p:sp>
        <p:nvSpPr>
          <p:cNvPr id="12" name="Footer Placeholder 5">
            <a:extLst>
              <a:ext uri="{FF2B5EF4-FFF2-40B4-BE49-F238E27FC236}">
                <a16:creationId xmlns:a16="http://schemas.microsoft.com/office/drawing/2014/main" id="{5E7A027C-545F-DCB3-F381-0357B96BEAC5}"/>
              </a:ext>
            </a:extLst>
          </p:cNvPr>
          <p:cNvSpPr txBox="1">
            <a:spLocks/>
          </p:cNvSpPr>
          <p:nvPr userDrawn="1"/>
        </p:nvSpPr>
        <p:spPr>
          <a:xfrm>
            <a:off x="2293484" y="5998723"/>
            <a:ext cx="1573122" cy="516288"/>
          </a:xfrm>
          <a:prstGeom prst="rect">
            <a:avLst/>
          </a:prstGeom>
        </p:spPr>
        <p:txBody>
          <a:bodyPr vert="horz" lIns="0" tIns="0" rIns="0" bIns="0" rtlCol="0" anchor="b"/>
          <a:lstStyle>
            <a:defPPr>
              <a:defRPr lang="en-US"/>
            </a:defPPr>
            <a:lvl1pPr marL="0" algn="l" defTabSz="914400" rtl="0" eaLnBrk="1" latinLnBrk="0" hangingPunct="1">
              <a:defRPr sz="1000" b="1" kern="1200">
                <a:solidFill>
                  <a:srgbClr val="F94F5E"/>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t>+61 [08] 8373 2766</a:t>
            </a:r>
          </a:p>
          <a:p>
            <a:r>
              <a:rPr lang="en-US" sz="900" dirty="0"/>
              <a:t>+61 [0] 408 320 684</a:t>
            </a:r>
          </a:p>
          <a:p>
            <a:r>
              <a:rPr lang="en-US" sz="900" dirty="0"/>
              <a:t>admin@archboardsa.org.au</a:t>
            </a:r>
          </a:p>
        </p:txBody>
      </p:sp>
      <p:sp>
        <p:nvSpPr>
          <p:cNvPr id="13" name="Footer Placeholder 5">
            <a:extLst>
              <a:ext uri="{FF2B5EF4-FFF2-40B4-BE49-F238E27FC236}">
                <a16:creationId xmlns:a16="http://schemas.microsoft.com/office/drawing/2014/main" id="{B4657E13-D827-BD72-5C36-56EFD5E9E69A}"/>
              </a:ext>
            </a:extLst>
          </p:cNvPr>
          <p:cNvSpPr txBox="1">
            <a:spLocks/>
          </p:cNvSpPr>
          <p:nvPr userDrawn="1"/>
        </p:nvSpPr>
        <p:spPr>
          <a:xfrm>
            <a:off x="4215493" y="5998723"/>
            <a:ext cx="1425600" cy="516288"/>
          </a:xfrm>
          <a:prstGeom prst="rect">
            <a:avLst/>
          </a:prstGeom>
        </p:spPr>
        <p:txBody>
          <a:bodyPr vert="horz" lIns="0" tIns="0" rIns="0" bIns="0" rtlCol="0" anchor="b"/>
          <a:lstStyle>
            <a:defPPr>
              <a:defRPr lang="en-US"/>
            </a:defPPr>
            <a:lvl1pPr marL="0" algn="l" defTabSz="914400" rtl="0" eaLnBrk="1" latinLnBrk="0" hangingPunct="1">
              <a:defRPr sz="1000" b="1" kern="1200">
                <a:solidFill>
                  <a:srgbClr val="F94F5E"/>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t>archboardsa.org.au</a:t>
            </a:r>
          </a:p>
        </p:txBody>
      </p:sp>
      <p:sp>
        <p:nvSpPr>
          <p:cNvPr id="14" name="Footer Placeholder 5">
            <a:extLst>
              <a:ext uri="{FF2B5EF4-FFF2-40B4-BE49-F238E27FC236}">
                <a16:creationId xmlns:a16="http://schemas.microsoft.com/office/drawing/2014/main" id="{DE571921-152F-3D14-91A8-B795A6A0B008}"/>
              </a:ext>
            </a:extLst>
          </p:cNvPr>
          <p:cNvSpPr txBox="1">
            <a:spLocks/>
          </p:cNvSpPr>
          <p:nvPr userDrawn="1"/>
        </p:nvSpPr>
        <p:spPr>
          <a:xfrm>
            <a:off x="371474" y="5806987"/>
            <a:ext cx="1573122" cy="708024"/>
          </a:xfrm>
          <a:prstGeom prst="rect">
            <a:avLst/>
          </a:prstGeom>
        </p:spPr>
        <p:txBody>
          <a:bodyPr vert="horz" lIns="0" tIns="0" rIns="0" bIns="0" rtlCol="0" anchor="b"/>
          <a:lstStyle>
            <a:defPPr>
              <a:defRPr lang="en-US"/>
            </a:defPPr>
            <a:lvl1pPr marL="0" algn="l" defTabSz="914400" rtl="0" eaLnBrk="1" latinLnBrk="0" hangingPunct="1">
              <a:defRPr sz="1000" b="1" kern="1200">
                <a:solidFill>
                  <a:srgbClr val="F94F5E"/>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t>Level 2, 91 Halifax Street</a:t>
            </a:r>
          </a:p>
          <a:p>
            <a:r>
              <a:rPr lang="en-US" sz="900" dirty="0"/>
              <a:t>Adelaide SA 5000</a:t>
            </a:r>
          </a:p>
          <a:p>
            <a:endParaRPr lang="en-US" sz="900" dirty="0"/>
          </a:p>
          <a:p>
            <a:r>
              <a:rPr lang="en-US" sz="900" dirty="0"/>
              <a:t>ABN 20 167 020 248</a:t>
            </a:r>
          </a:p>
        </p:txBody>
      </p:sp>
    </p:spTree>
    <p:extLst>
      <p:ext uri="{BB962C8B-B14F-4D97-AF65-F5344CB8AC3E}">
        <p14:creationId xmlns:p14="http://schemas.microsoft.com/office/powerpoint/2010/main" val="3397881110"/>
      </p:ext>
    </p:extLst>
  </p:cSld>
  <p:clrMapOvr>
    <a:masterClrMapping/>
  </p:clrMapOvr>
  <p:transition spd="slow">
    <p:wipe/>
  </p:transition>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guide id="3" orient="horz" pos="4088" userDrawn="1">
          <p15:clr>
            <a:srgbClr val="FBAE40"/>
          </p15:clr>
        </p15:guide>
        <p15:guide id="4" orient="horz" pos="232" userDrawn="1">
          <p15:clr>
            <a:srgbClr val="FBAE40"/>
          </p15:clr>
        </p15:guide>
        <p15:guide id="5" pos="7446" userDrawn="1">
          <p15:clr>
            <a:srgbClr val="FBAE40"/>
          </p15:clr>
        </p15:guide>
        <p15:guide id="6" pos="234" userDrawn="1">
          <p15:clr>
            <a:srgbClr val="FBAE40"/>
          </p15:clr>
        </p15:guide>
        <p15:guide id="7" orient="horz" pos="1162"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slide_Text only">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1AA045-C28C-E350-12D1-362746507524}"/>
              </a:ext>
            </a:extLst>
          </p:cNvPr>
          <p:cNvSpPr>
            <a:spLocks noGrp="1"/>
          </p:cNvSpPr>
          <p:nvPr>
            <p:ph idx="1"/>
          </p:nvPr>
        </p:nvSpPr>
        <p:spPr>
          <a:xfrm>
            <a:off x="371475" y="1861200"/>
            <a:ext cx="10515600" cy="3885565"/>
          </a:xfrm>
        </p:spPr>
        <p:txBody>
          <a:bodyPr/>
          <a:lstStyle>
            <a:lvl1pPr>
              <a:defRPr sz="2000"/>
            </a:lvl1pPr>
            <a:lvl2pPr>
              <a:defRPr sz="1800"/>
            </a:lvl2pPr>
            <a:lvl3pPr>
              <a:defRPr sz="1600"/>
            </a:lvl3pPr>
            <a:lvl4pPr>
              <a:defRPr sz="1400"/>
            </a:lvl4pPr>
            <a:lvl5pPr>
              <a:defRPr sz="140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Slide Number Placeholder 5">
            <a:extLst>
              <a:ext uri="{FF2B5EF4-FFF2-40B4-BE49-F238E27FC236}">
                <a16:creationId xmlns:a16="http://schemas.microsoft.com/office/drawing/2014/main" id="{AEA7E48D-4701-5899-AAC7-1E86FF0DCCD2}"/>
              </a:ext>
            </a:extLst>
          </p:cNvPr>
          <p:cNvSpPr>
            <a:spLocks noGrp="1"/>
          </p:cNvSpPr>
          <p:nvPr>
            <p:ph type="sldNum" sz="quarter" idx="12"/>
          </p:nvPr>
        </p:nvSpPr>
        <p:spPr>
          <a:xfrm>
            <a:off x="9075600" y="6146120"/>
            <a:ext cx="2743200" cy="365125"/>
          </a:xfrm>
        </p:spPr>
        <p:txBody>
          <a:bodyPr anchor="b"/>
          <a:lstStyle>
            <a:lvl1pPr>
              <a:defRPr sz="900" b="1">
                <a:solidFill>
                  <a:srgbClr val="F94F5E"/>
                </a:solidFill>
              </a:defRPr>
            </a:lvl1pPr>
          </a:lstStyle>
          <a:p>
            <a:fld id="{A430D53F-7AF1-F143-B210-007F962CC27B}" type="slidenum">
              <a:rPr lang="en-US" smtClean="0"/>
              <a:pPr/>
              <a:t>‹#›</a:t>
            </a:fld>
            <a:endParaRPr lang="en-US" dirty="0"/>
          </a:p>
        </p:txBody>
      </p:sp>
      <p:pic>
        <p:nvPicPr>
          <p:cNvPr id="8" name="Picture 7" descr="A black background with red text&#10;&#10;Description automatically generated">
            <a:extLst>
              <a:ext uri="{FF2B5EF4-FFF2-40B4-BE49-F238E27FC236}">
                <a16:creationId xmlns:a16="http://schemas.microsoft.com/office/drawing/2014/main" id="{D6D8B59C-D6C1-0DF4-B5ED-01417616EDCA}"/>
              </a:ext>
            </a:extLst>
          </p:cNvPr>
          <p:cNvPicPr>
            <a:picLocks noChangeAspect="1"/>
          </p:cNvPicPr>
          <p:nvPr userDrawn="1"/>
        </p:nvPicPr>
        <p:blipFill rotWithShape="1">
          <a:blip r:embed="rId2"/>
          <a:srcRect l="4868" t="16736" r="4767" b="15681"/>
          <a:stretch/>
        </p:blipFill>
        <p:spPr>
          <a:xfrm>
            <a:off x="371475" y="368300"/>
            <a:ext cx="2474201" cy="545337"/>
          </a:xfrm>
          <a:prstGeom prst="rect">
            <a:avLst/>
          </a:prstGeom>
        </p:spPr>
      </p:pic>
    </p:spTree>
    <p:extLst>
      <p:ext uri="{BB962C8B-B14F-4D97-AF65-F5344CB8AC3E}">
        <p14:creationId xmlns:p14="http://schemas.microsoft.com/office/powerpoint/2010/main" val="3157070032"/>
      </p:ext>
    </p:extLst>
  </p:cSld>
  <p:clrMapOvr>
    <a:masterClrMapping/>
  </p:clrMapOvr>
  <p:transition spd="slow">
    <p:wip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7446" userDrawn="1">
          <p15:clr>
            <a:srgbClr val="FBAE40"/>
          </p15:clr>
        </p15:guide>
        <p15:guide id="4" orient="horz" pos="4088" userDrawn="1">
          <p15:clr>
            <a:srgbClr val="FBAE40"/>
          </p15:clr>
        </p15:guide>
        <p15:guide id="5" orient="horz" pos="232" userDrawn="1">
          <p15:clr>
            <a:srgbClr val="FBAE40"/>
          </p15:clr>
        </p15:guide>
        <p15:guide id="6" pos="234" userDrawn="1">
          <p15:clr>
            <a:srgbClr val="FBAE40"/>
          </p15:clr>
        </p15:guide>
        <p15:guide id="7" orient="horz" pos="1162"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slide with address_text only">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008C0A15-A636-77D5-A377-0AF545B1A297}"/>
              </a:ext>
            </a:extLst>
          </p:cNvPr>
          <p:cNvSpPr>
            <a:spLocks noGrp="1"/>
          </p:cNvSpPr>
          <p:nvPr>
            <p:ph type="sldNum" sz="quarter" idx="12"/>
          </p:nvPr>
        </p:nvSpPr>
        <p:spPr>
          <a:xfrm>
            <a:off x="9077325" y="6145200"/>
            <a:ext cx="2743200" cy="365125"/>
          </a:xfrm>
        </p:spPr>
        <p:txBody>
          <a:bodyPr anchor="b"/>
          <a:lstStyle>
            <a:lvl1pPr>
              <a:defRPr sz="900" b="1">
                <a:solidFill>
                  <a:srgbClr val="F94F5E"/>
                </a:solidFill>
              </a:defRPr>
            </a:lvl1pPr>
          </a:lstStyle>
          <a:p>
            <a:fld id="{A430D53F-7AF1-F143-B210-007F962CC27B}" type="slidenum">
              <a:rPr lang="en-US" smtClean="0"/>
              <a:pPr/>
              <a:t>‹#›</a:t>
            </a:fld>
            <a:endParaRPr lang="en-US" dirty="0"/>
          </a:p>
        </p:txBody>
      </p:sp>
      <p:sp>
        <p:nvSpPr>
          <p:cNvPr id="10" name="Text Placeholder 9">
            <a:extLst>
              <a:ext uri="{FF2B5EF4-FFF2-40B4-BE49-F238E27FC236}">
                <a16:creationId xmlns:a16="http://schemas.microsoft.com/office/drawing/2014/main" id="{13F868C8-BC05-3203-13A1-F0712A095C34}"/>
              </a:ext>
            </a:extLst>
          </p:cNvPr>
          <p:cNvSpPr>
            <a:spLocks noGrp="1"/>
          </p:cNvSpPr>
          <p:nvPr>
            <p:ph type="body" sz="quarter" idx="13"/>
          </p:nvPr>
        </p:nvSpPr>
        <p:spPr>
          <a:xfrm>
            <a:off x="371474" y="1862136"/>
            <a:ext cx="10515600" cy="3593783"/>
          </a:xfrm>
        </p:spPr>
        <p:txBody>
          <a:bodyPr/>
          <a:lstStyle>
            <a:lvl1pPr>
              <a:defRPr sz="2000"/>
            </a:lvl1pPr>
            <a:lvl2pPr>
              <a:defRPr sz="1800"/>
            </a:lvl2pPr>
            <a:lvl3pPr>
              <a:defRPr sz="1600"/>
            </a:lvl3pPr>
            <a:lvl4pPr>
              <a:defRPr sz="1400"/>
            </a:lvl4pPr>
            <a:lvl5pPr>
              <a:defRPr sz="140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11" name="Picture 10" descr="A black background with red text&#10;&#10;Description automatically generated">
            <a:extLst>
              <a:ext uri="{FF2B5EF4-FFF2-40B4-BE49-F238E27FC236}">
                <a16:creationId xmlns:a16="http://schemas.microsoft.com/office/drawing/2014/main" id="{ED9C649B-2259-8643-A9F2-18CF1BD1D2F0}"/>
              </a:ext>
            </a:extLst>
          </p:cNvPr>
          <p:cNvPicPr>
            <a:picLocks noChangeAspect="1"/>
          </p:cNvPicPr>
          <p:nvPr userDrawn="1"/>
        </p:nvPicPr>
        <p:blipFill rotWithShape="1">
          <a:blip r:embed="rId2"/>
          <a:srcRect l="4868" t="16736" r="4767" b="15681"/>
          <a:stretch/>
        </p:blipFill>
        <p:spPr>
          <a:xfrm>
            <a:off x="371475" y="368300"/>
            <a:ext cx="2474201" cy="545337"/>
          </a:xfrm>
          <a:prstGeom prst="rect">
            <a:avLst/>
          </a:prstGeom>
        </p:spPr>
      </p:pic>
      <p:sp>
        <p:nvSpPr>
          <p:cNvPr id="12" name="Footer Placeholder 5">
            <a:extLst>
              <a:ext uri="{FF2B5EF4-FFF2-40B4-BE49-F238E27FC236}">
                <a16:creationId xmlns:a16="http://schemas.microsoft.com/office/drawing/2014/main" id="{5E7A027C-545F-DCB3-F381-0357B96BEAC5}"/>
              </a:ext>
            </a:extLst>
          </p:cNvPr>
          <p:cNvSpPr txBox="1">
            <a:spLocks/>
          </p:cNvSpPr>
          <p:nvPr userDrawn="1"/>
        </p:nvSpPr>
        <p:spPr>
          <a:xfrm>
            <a:off x="2293484" y="5998723"/>
            <a:ext cx="1573122" cy="516288"/>
          </a:xfrm>
          <a:prstGeom prst="rect">
            <a:avLst/>
          </a:prstGeom>
        </p:spPr>
        <p:txBody>
          <a:bodyPr vert="horz" lIns="0" tIns="0" rIns="0" bIns="0" rtlCol="0" anchor="b"/>
          <a:lstStyle>
            <a:defPPr>
              <a:defRPr lang="en-US"/>
            </a:defPPr>
            <a:lvl1pPr marL="0" algn="l" defTabSz="914400" rtl="0" eaLnBrk="1" latinLnBrk="0" hangingPunct="1">
              <a:defRPr sz="1000" b="1" kern="1200">
                <a:solidFill>
                  <a:srgbClr val="F94F5E"/>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t>+61 [08] 8373 2766</a:t>
            </a:r>
          </a:p>
          <a:p>
            <a:r>
              <a:rPr lang="en-US" sz="900" dirty="0"/>
              <a:t>+61 [0] 408 320 684</a:t>
            </a:r>
          </a:p>
          <a:p>
            <a:r>
              <a:rPr lang="en-US" sz="900" dirty="0"/>
              <a:t>admin@archboardsa.org.au</a:t>
            </a:r>
          </a:p>
        </p:txBody>
      </p:sp>
      <p:sp>
        <p:nvSpPr>
          <p:cNvPr id="13" name="Footer Placeholder 5">
            <a:extLst>
              <a:ext uri="{FF2B5EF4-FFF2-40B4-BE49-F238E27FC236}">
                <a16:creationId xmlns:a16="http://schemas.microsoft.com/office/drawing/2014/main" id="{B4657E13-D827-BD72-5C36-56EFD5E9E69A}"/>
              </a:ext>
            </a:extLst>
          </p:cNvPr>
          <p:cNvSpPr txBox="1">
            <a:spLocks/>
          </p:cNvSpPr>
          <p:nvPr userDrawn="1"/>
        </p:nvSpPr>
        <p:spPr>
          <a:xfrm>
            <a:off x="4215493" y="5998723"/>
            <a:ext cx="1425600" cy="516288"/>
          </a:xfrm>
          <a:prstGeom prst="rect">
            <a:avLst/>
          </a:prstGeom>
        </p:spPr>
        <p:txBody>
          <a:bodyPr vert="horz" lIns="0" tIns="0" rIns="0" bIns="0" rtlCol="0" anchor="b"/>
          <a:lstStyle>
            <a:defPPr>
              <a:defRPr lang="en-US"/>
            </a:defPPr>
            <a:lvl1pPr marL="0" algn="l" defTabSz="914400" rtl="0" eaLnBrk="1" latinLnBrk="0" hangingPunct="1">
              <a:defRPr sz="1000" b="1" kern="1200">
                <a:solidFill>
                  <a:srgbClr val="F94F5E"/>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t>archboardsa.org.au</a:t>
            </a:r>
          </a:p>
        </p:txBody>
      </p:sp>
      <p:sp>
        <p:nvSpPr>
          <p:cNvPr id="14" name="Footer Placeholder 5">
            <a:extLst>
              <a:ext uri="{FF2B5EF4-FFF2-40B4-BE49-F238E27FC236}">
                <a16:creationId xmlns:a16="http://schemas.microsoft.com/office/drawing/2014/main" id="{DE571921-152F-3D14-91A8-B795A6A0B008}"/>
              </a:ext>
            </a:extLst>
          </p:cNvPr>
          <p:cNvSpPr txBox="1">
            <a:spLocks/>
          </p:cNvSpPr>
          <p:nvPr userDrawn="1"/>
        </p:nvSpPr>
        <p:spPr>
          <a:xfrm>
            <a:off x="371474" y="5806987"/>
            <a:ext cx="1573122" cy="708024"/>
          </a:xfrm>
          <a:prstGeom prst="rect">
            <a:avLst/>
          </a:prstGeom>
        </p:spPr>
        <p:txBody>
          <a:bodyPr vert="horz" lIns="0" tIns="0" rIns="0" bIns="0" rtlCol="0" anchor="b"/>
          <a:lstStyle>
            <a:defPPr>
              <a:defRPr lang="en-US"/>
            </a:defPPr>
            <a:lvl1pPr marL="0" algn="l" defTabSz="914400" rtl="0" eaLnBrk="1" latinLnBrk="0" hangingPunct="1">
              <a:defRPr sz="1000" b="1" kern="1200">
                <a:solidFill>
                  <a:srgbClr val="F94F5E"/>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t>Level 2, 91 Halifax Street</a:t>
            </a:r>
          </a:p>
          <a:p>
            <a:r>
              <a:rPr lang="en-US" sz="900" dirty="0"/>
              <a:t>Adelaide SA 5000</a:t>
            </a:r>
          </a:p>
          <a:p>
            <a:endParaRPr lang="en-US" sz="900" dirty="0"/>
          </a:p>
          <a:p>
            <a:r>
              <a:rPr lang="en-US" sz="900" dirty="0"/>
              <a:t>ABN 20 167 020 248</a:t>
            </a:r>
          </a:p>
        </p:txBody>
      </p:sp>
    </p:spTree>
    <p:extLst>
      <p:ext uri="{BB962C8B-B14F-4D97-AF65-F5344CB8AC3E}">
        <p14:creationId xmlns:p14="http://schemas.microsoft.com/office/powerpoint/2010/main" val="837001359"/>
      </p:ext>
    </p:extLst>
  </p:cSld>
  <p:clrMapOvr>
    <a:masterClrMapping/>
  </p:clrMapOvr>
  <p:transition spd="slow">
    <p:wipe/>
  </p:transition>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guide id="3" orient="horz" pos="4088" userDrawn="1">
          <p15:clr>
            <a:srgbClr val="FBAE40"/>
          </p15:clr>
        </p15:guide>
        <p15:guide id="4" orient="horz" pos="232" userDrawn="1">
          <p15:clr>
            <a:srgbClr val="FBAE40"/>
          </p15:clr>
        </p15:guide>
        <p15:guide id="5" pos="7446" userDrawn="1">
          <p15:clr>
            <a:srgbClr val="FBAE40"/>
          </p15:clr>
        </p15:guide>
        <p15:guide id="6" pos="234" userDrawn="1">
          <p15:clr>
            <a:srgbClr val="FBAE40"/>
          </p15:clr>
        </p15:guide>
        <p15:guide id="7" orient="horz" pos="116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ECEABD-C49C-3647-38EB-50007EB22DC4}"/>
              </a:ext>
            </a:extLst>
          </p:cNvPr>
          <p:cNvSpPr>
            <a:spLocks noGrp="1"/>
          </p:cNvSpPr>
          <p:nvPr>
            <p:ph type="title"/>
          </p:nvPr>
        </p:nvSpPr>
        <p:spPr>
          <a:xfrm>
            <a:off x="838200" y="365125"/>
            <a:ext cx="10515600" cy="1325563"/>
          </a:xfrm>
          <a:prstGeom prst="rect">
            <a:avLst/>
          </a:prstGeom>
        </p:spPr>
        <p:txBody>
          <a:bodyPr vert="horz" lIns="0" tIns="0" rIns="0" bIns="0" rtlCol="0" anchor="ctr">
            <a:no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173D9E46-66DF-2CCB-105D-F530CE349173}"/>
              </a:ext>
            </a:extLst>
          </p:cNvPr>
          <p:cNvSpPr>
            <a:spLocks noGrp="1"/>
          </p:cNvSpPr>
          <p:nvPr>
            <p:ph type="body" idx="1"/>
          </p:nvPr>
        </p:nvSpPr>
        <p:spPr>
          <a:xfrm>
            <a:off x="838200" y="1825625"/>
            <a:ext cx="10515600" cy="4351338"/>
          </a:xfrm>
          <a:prstGeom prst="rect">
            <a:avLst/>
          </a:prstGeom>
        </p:spPr>
        <p:txBody>
          <a:bodyPr vert="horz" lIns="0" tIns="0" rIns="0" bIns="0" rtlCol="0">
            <a:no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a:extLst>
              <a:ext uri="{FF2B5EF4-FFF2-40B4-BE49-F238E27FC236}">
                <a16:creationId xmlns:a16="http://schemas.microsoft.com/office/drawing/2014/main" id="{C6034E40-B143-11C0-8738-8027E91C602B}"/>
              </a:ext>
            </a:extLst>
          </p:cNvPr>
          <p:cNvSpPr>
            <a:spLocks noGrp="1"/>
          </p:cNvSpPr>
          <p:nvPr>
            <p:ph type="dt" sz="half" idx="2"/>
          </p:nvPr>
        </p:nvSpPr>
        <p:spPr>
          <a:xfrm>
            <a:off x="838200" y="6356350"/>
            <a:ext cx="2743200" cy="365125"/>
          </a:xfrm>
          <a:prstGeom prst="rect">
            <a:avLst/>
          </a:prstGeom>
        </p:spPr>
        <p:txBody>
          <a:bodyPr vert="horz" lIns="0" tIns="0" rIns="0" bIns="0" rtlCol="0" anchor="ctr"/>
          <a:lstStyle>
            <a:lvl1pPr algn="l">
              <a:defRPr sz="1200">
                <a:solidFill>
                  <a:schemeClr val="tx1">
                    <a:tint val="82000"/>
                  </a:schemeClr>
                </a:solidFill>
                <a:latin typeface="Arial" panose="020B0604020202020204" pitchFamily="34" charset="0"/>
                <a:cs typeface="Arial" panose="020B0604020202020204" pitchFamily="34" charset="0"/>
              </a:defRPr>
            </a:lvl1pPr>
          </a:lstStyle>
          <a:p>
            <a:fld id="{7097BAAF-0BB1-5345-BCE1-E0119DD3D387}" type="datetime1">
              <a:rPr lang="en-AU" smtClean="0"/>
              <a:t>13/01/25</a:t>
            </a:fld>
            <a:endParaRPr lang="en-US" dirty="0"/>
          </a:p>
        </p:txBody>
      </p:sp>
      <p:sp>
        <p:nvSpPr>
          <p:cNvPr id="5" name="Footer Placeholder 4">
            <a:extLst>
              <a:ext uri="{FF2B5EF4-FFF2-40B4-BE49-F238E27FC236}">
                <a16:creationId xmlns:a16="http://schemas.microsoft.com/office/drawing/2014/main" id="{8A8289DD-FE04-2F5B-51C5-A578514D44F0}"/>
              </a:ext>
            </a:extLst>
          </p:cNvPr>
          <p:cNvSpPr>
            <a:spLocks noGrp="1"/>
          </p:cNvSpPr>
          <p:nvPr>
            <p:ph type="ftr" sz="quarter" idx="3"/>
          </p:nvPr>
        </p:nvSpPr>
        <p:spPr>
          <a:xfrm>
            <a:off x="4038600" y="6356350"/>
            <a:ext cx="4114800" cy="365125"/>
          </a:xfrm>
          <a:prstGeom prst="rect">
            <a:avLst/>
          </a:prstGeom>
        </p:spPr>
        <p:txBody>
          <a:bodyPr vert="horz" lIns="0" tIns="0" rIns="0" bIns="0" rtlCol="0" anchor="ctr"/>
          <a:lstStyle>
            <a:lvl1pPr algn="ctr">
              <a:defRPr sz="1200">
                <a:solidFill>
                  <a:schemeClr val="tx1">
                    <a:tint val="82000"/>
                  </a:schemeClr>
                </a:solidFill>
                <a:latin typeface="Arial" panose="020B0604020202020204" pitchFamily="34" charset="0"/>
                <a:cs typeface="Arial" panose="020B0604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4B9B52AC-AFAF-D24B-8C3D-40F2ED6272F4}"/>
              </a:ext>
            </a:extLst>
          </p:cNvPr>
          <p:cNvSpPr>
            <a:spLocks noGrp="1"/>
          </p:cNvSpPr>
          <p:nvPr>
            <p:ph type="sldNum" sz="quarter" idx="4"/>
          </p:nvPr>
        </p:nvSpPr>
        <p:spPr>
          <a:xfrm>
            <a:off x="8610600" y="6356350"/>
            <a:ext cx="2743200" cy="365125"/>
          </a:xfrm>
          <a:prstGeom prst="rect">
            <a:avLst/>
          </a:prstGeom>
        </p:spPr>
        <p:txBody>
          <a:bodyPr vert="horz" lIns="0" tIns="0" rIns="0" bIns="0" rtlCol="0" anchor="ctr"/>
          <a:lstStyle>
            <a:lvl1pPr algn="r">
              <a:defRPr sz="1200">
                <a:solidFill>
                  <a:schemeClr val="tx1">
                    <a:tint val="82000"/>
                  </a:schemeClr>
                </a:solidFill>
                <a:latin typeface="Arial" panose="020B0604020202020204" pitchFamily="34" charset="0"/>
                <a:cs typeface="Arial" panose="020B0604020202020204" pitchFamily="34" charset="0"/>
              </a:defRPr>
            </a:lvl1pPr>
          </a:lstStyle>
          <a:p>
            <a:fld id="{A430D53F-7AF1-F143-B210-007F962CC27B}" type="slidenum">
              <a:rPr lang="en-US" smtClean="0"/>
              <a:pPr/>
              <a:t>‹#›</a:t>
            </a:fld>
            <a:endParaRPr lang="en-US" dirty="0"/>
          </a:p>
        </p:txBody>
      </p:sp>
    </p:spTree>
    <p:extLst>
      <p:ext uri="{BB962C8B-B14F-4D97-AF65-F5344CB8AC3E}">
        <p14:creationId xmlns:p14="http://schemas.microsoft.com/office/powerpoint/2010/main" val="961966629"/>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60" r:id="rId3"/>
    <p:sldLayoutId id="2147483650" r:id="rId4"/>
    <p:sldLayoutId id="2147483656" r:id="rId5"/>
    <p:sldLayoutId id="2147483652" r:id="rId6"/>
    <p:sldLayoutId id="2147483657" r:id="rId7"/>
    <p:sldLayoutId id="2147483659" r:id="rId8"/>
    <p:sldLayoutId id="2147483658" r:id="rId9"/>
    <p:sldLayoutId id="2147483651" r:id="rId10"/>
    <p:sldLayoutId id="2147483654" r:id="rId11"/>
    <p:sldLayoutId id="2147483661" r:id="rId12"/>
  </p:sldLayoutIdLst>
  <p:transition spd="slow">
    <p:wipe/>
  </p:transition>
  <p:hf hdr="0" ftr="0" dt="0"/>
  <p:txStyles>
    <p:titleStyle>
      <a:lvl1pPr algn="l" defTabSz="914400" rtl="0" eaLnBrk="1" latinLnBrk="0" hangingPunct="1">
        <a:lnSpc>
          <a:spcPct val="90000"/>
        </a:lnSpc>
        <a:spcBef>
          <a:spcPct val="0"/>
        </a:spcBef>
        <a:buNone/>
        <a:defRPr sz="42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https://www.aaca.org.au/wp-content/uploads/AACA-NEP-Sample-Scenario.pdf" TargetMode="Externa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hyperlink" Target="https://www.legislation.sa.gov.au/__legislation/lz/c/r/architectural%20practice%20(general)%20regulations%202010/current/2010.221.auth.pdf" TargetMode="External"/><Relationship Id="rId2" Type="http://schemas.openxmlformats.org/officeDocument/2006/relationships/hyperlink" Target="https://www.archboardsa.org.au/assets/Uploads/2012-01-01-Revised-Act.pdf" TargetMode="External"/><Relationship Id="rId1" Type="http://schemas.openxmlformats.org/officeDocument/2006/relationships/slideLayout" Target="../slideLayouts/slideLayout8.xml"/><Relationship Id="rId5" Type="http://schemas.openxmlformats.org/officeDocument/2006/relationships/hyperlink" Target="https://www.archboardsa.org.au/assets/pdf-files/Guidance-Note-04-Continuing-Architectural-Education.pdf" TargetMode="External"/><Relationship Id="rId4" Type="http://schemas.openxmlformats.org/officeDocument/2006/relationships/hyperlink" Target="https://www.archboardsa.org.au/assets/Uploads/2023-9-7-Code-of-Conduct3.pdf"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aaca.org.au/wp-content/uploads/APE-submission-pc-report.pdf" TargetMode="External"/><Relationship Id="rId3" Type="http://schemas.openxmlformats.org/officeDocument/2006/relationships/hyperlink" Target="https://aaca.org.au/wp-content/uploads/2021-NSCA-Explanatory-Notes.pdf" TargetMode="External"/><Relationship Id="rId7" Type="http://schemas.openxmlformats.org/officeDocument/2006/relationships/hyperlink" Target="https://aaca.org.au/wp-content/uploads/APE-checklist.pdf" TargetMode="External"/><Relationship Id="rId2" Type="http://schemas.openxmlformats.org/officeDocument/2006/relationships/hyperlink" Target="https://aaca.org.au/wp-content/uploads/2021-NSCA.pdf" TargetMode="External"/><Relationship Id="rId1" Type="http://schemas.openxmlformats.org/officeDocument/2006/relationships/slideLayout" Target="../slideLayouts/slideLayout8.xml"/><Relationship Id="rId6" Type="http://schemas.openxmlformats.org/officeDocument/2006/relationships/hyperlink" Target="https://aaca.org.au/wp-content/uploads/APE-2024-support-material.pdf" TargetMode="External"/><Relationship Id="rId5" Type="http://schemas.openxmlformats.org/officeDocument/2006/relationships/hyperlink" Target="https://aaca.org.au/wp-content/uploads/APE-information-sheet.pdf" TargetMode="External"/><Relationship Id="rId10" Type="http://schemas.openxmlformats.org/officeDocument/2006/relationships/hyperlink" Target="https://aaca.org.au/wp-content/uploads/NEP-Remote-Proctoring-FAQs-June-2023.pdf" TargetMode="External"/><Relationship Id="rId4" Type="http://schemas.openxmlformats.org/officeDocument/2006/relationships/hyperlink" Target="https://aaca.org.au/wp-content/uploads/APE-2024-candidate-handbook.pdf" TargetMode="External"/><Relationship Id="rId9" Type="http://schemas.openxmlformats.org/officeDocument/2006/relationships/hyperlink" Target="https://aaca.org.au/wp-content/uploads/APE-NSCA-mapping.pdf"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www.youtube.com/watch?v=pSIbzaq4He8" TargetMode="External"/><Relationship Id="rId3" Type="http://schemas.openxmlformats.org/officeDocument/2006/relationships/hyperlink" Target="https://youtu.be/-IJejEbsqgw" TargetMode="External"/><Relationship Id="rId7" Type="http://schemas.openxmlformats.org/officeDocument/2006/relationships/hyperlink" Target="https://www.youtube.com/watch?v=ALreHYNICvQ" TargetMode="External"/><Relationship Id="rId2" Type="http://schemas.openxmlformats.org/officeDocument/2006/relationships/hyperlink" Target="https://youtu.be/68SOidRME-Y" TargetMode="External"/><Relationship Id="rId1" Type="http://schemas.openxmlformats.org/officeDocument/2006/relationships/slideLayout" Target="../slideLayouts/slideLayout8.xml"/><Relationship Id="rId6" Type="http://schemas.openxmlformats.org/officeDocument/2006/relationships/hyperlink" Target="https://www.youtube.com/watch?v=Maoewqi1GJQ" TargetMode="External"/><Relationship Id="rId5" Type="http://schemas.openxmlformats.org/officeDocument/2006/relationships/hyperlink" Target="https://www.youtube.com/watch?v=Zqt72C_zlsk" TargetMode="External"/><Relationship Id="rId4" Type="http://schemas.openxmlformats.org/officeDocument/2006/relationships/hyperlink" Target="https://www.youtube.com/watch?v=ImX_5QEocic" TargetMode="External"/><Relationship Id="rId9" Type="http://schemas.openxmlformats.org/officeDocument/2006/relationships/hyperlink" Target="https://www.youtube.com/watch?v=GNL8ceF4Xek"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www.youtube.com/watch?v=eY7s9GSjM9g" TargetMode="External"/><Relationship Id="rId3" Type="http://schemas.openxmlformats.org/officeDocument/2006/relationships/hyperlink" Target="https://www.youtube.com/watch?v=Wx46wvfGK10" TargetMode="External"/><Relationship Id="rId7" Type="http://schemas.openxmlformats.org/officeDocument/2006/relationships/hyperlink" Target="https://www.youtube.com/watch?v=L6xyJ9BqNKs" TargetMode="External"/><Relationship Id="rId2" Type="http://schemas.openxmlformats.org/officeDocument/2006/relationships/hyperlink" Target="https://www.youtube.com/watch?v=ZbyKT1uTbxE" TargetMode="External"/><Relationship Id="rId1" Type="http://schemas.openxmlformats.org/officeDocument/2006/relationships/slideLayout" Target="../slideLayouts/slideLayout8.xml"/><Relationship Id="rId6" Type="http://schemas.openxmlformats.org/officeDocument/2006/relationships/hyperlink" Target="https://www.youtube.com/watch?v=GYhbJrvU2Ig" TargetMode="External"/><Relationship Id="rId5" Type="http://schemas.openxmlformats.org/officeDocument/2006/relationships/hyperlink" Target="https://www.youtube.com/watch?v=dVtXurGAwLU" TargetMode="External"/><Relationship Id="rId4" Type="http://schemas.openxmlformats.org/officeDocument/2006/relationships/hyperlink" Target="https://www.youtube.com/watch?v=Wk7X62PUiSQ"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mailto:admin@archboardsa.org.au" TargetMode="External"/><Relationship Id="rId2" Type="http://schemas.openxmlformats.org/officeDocument/2006/relationships/hyperlink" Target="mailto:registrar@archboardsa.org.au"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hyperlink" Target="https://aaca.org.au/national-standard-of-competency-for-architects/2021nsca/" TargetMode="Externa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E30359D-8099-CC96-FABB-F3CFA374D117}"/>
              </a:ext>
            </a:extLst>
          </p:cNvPr>
          <p:cNvSpPr txBox="1"/>
          <p:nvPr/>
        </p:nvSpPr>
        <p:spPr>
          <a:xfrm>
            <a:off x="263471" y="2632376"/>
            <a:ext cx="6075337" cy="3847207"/>
          </a:xfrm>
          <a:prstGeom prst="rect">
            <a:avLst/>
          </a:prstGeom>
          <a:noFill/>
        </p:spPr>
        <p:txBody>
          <a:bodyPr wrap="square" rtlCol="0">
            <a:spAutoFit/>
          </a:bodyPr>
          <a:lstStyle/>
          <a:p>
            <a:endParaRPr lang="en-AU" sz="2400" b="1" dirty="0">
              <a:latin typeface="Arial" panose="020B0604020202020204" pitchFamily="34" charset="0"/>
              <a:cs typeface="Arial" panose="020B0604020202020204" pitchFamily="34" charset="0"/>
            </a:endParaRPr>
          </a:p>
          <a:p>
            <a:endParaRPr lang="en-AU" sz="2400" b="1" dirty="0">
              <a:latin typeface="Arial" panose="020B0604020202020204" pitchFamily="34" charset="0"/>
              <a:cs typeface="Arial" panose="020B0604020202020204" pitchFamily="34" charset="0"/>
            </a:endParaRPr>
          </a:p>
          <a:p>
            <a:r>
              <a:rPr lang="en-AU" sz="2800" dirty="0">
                <a:latin typeface="Arial" panose="020B0604020202020204" pitchFamily="34" charset="0"/>
                <a:cs typeface="Arial" panose="020B0604020202020204" pitchFamily="34" charset="0"/>
              </a:rPr>
              <a:t>Architectural Practice Examination</a:t>
            </a:r>
          </a:p>
          <a:p>
            <a:endParaRPr lang="en-AU" sz="1600" dirty="0">
              <a:latin typeface="Arial" panose="020B0604020202020204" pitchFamily="34" charset="0"/>
              <a:cs typeface="Arial" panose="020B0604020202020204" pitchFamily="34" charset="0"/>
            </a:endParaRPr>
          </a:p>
          <a:p>
            <a:endParaRPr lang="en-AU" sz="2400" b="1" dirty="0">
              <a:latin typeface="Arial" panose="020B0604020202020204" pitchFamily="34" charset="0"/>
              <a:cs typeface="Arial" panose="020B0604020202020204" pitchFamily="34" charset="0"/>
            </a:endParaRPr>
          </a:p>
          <a:p>
            <a:endParaRPr lang="en-AU" sz="2400" b="1" dirty="0">
              <a:latin typeface="Arial" panose="020B0604020202020204" pitchFamily="34" charset="0"/>
              <a:cs typeface="Arial" panose="020B0604020202020204" pitchFamily="34" charset="0"/>
            </a:endParaRPr>
          </a:p>
          <a:p>
            <a:endParaRPr lang="en-AU" sz="2400" b="1" dirty="0">
              <a:latin typeface="Arial" panose="020B0604020202020204" pitchFamily="34" charset="0"/>
              <a:cs typeface="Arial" panose="020B0604020202020204" pitchFamily="34" charset="0"/>
            </a:endParaRPr>
          </a:p>
          <a:p>
            <a:endParaRPr lang="en-AU" sz="2400" b="1" dirty="0">
              <a:latin typeface="Arial" panose="020B0604020202020204" pitchFamily="34" charset="0"/>
              <a:cs typeface="Arial" panose="020B0604020202020204" pitchFamily="34" charset="0"/>
            </a:endParaRPr>
          </a:p>
          <a:p>
            <a:endParaRPr lang="en-AU" sz="2400" b="1" dirty="0">
              <a:latin typeface="Arial" panose="020B0604020202020204" pitchFamily="34" charset="0"/>
              <a:cs typeface="Arial" panose="020B0604020202020204" pitchFamily="34" charset="0"/>
            </a:endParaRPr>
          </a:p>
          <a:p>
            <a:endParaRPr lang="en-AU" sz="1600" b="1" dirty="0">
              <a:latin typeface="Arial" panose="020B0604020202020204" pitchFamily="34" charset="0"/>
              <a:cs typeface="Arial" panose="020B0604020202020204" pitchFamily="34" charset="0"/>
            </a:endParaRPr>
          </a:p>
          <a:p>
            <a:pPr algn="just"/>
            <a:r>
              <a:rPr lang="en-AU" sz="1600" dirty="0">
                <a:latin typeface="Arial" panose="020B0604020202020204" pitchFamily="34" charset="0"/>
                <a:cs typeface="Arial" panose="020B0604020202020204" pitchFamily="34" charset="0"/>
              </a:rPr>
              <a:t>2025</a:t>
            </a:r>
          </a:p>
        </p:txBody>
      </p:sp>
    </p:spTree>
    <p:extLst>
      <p:ext uri="{BB962C8B-B14F-4D97-AF65-F5344CB8AC3E}">
        <p14:creationId xmlns:p14="http://schemas.microsoft.com/office/powerpoint/2010/main" val="434006539"/>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68F7D67-0E75-D46E-8B5A-034FF12025E3}"/>
              </a:ext>
            </a:extLst>
          </p:cNvPr>
          <p:cNvSpPr txBox="1"/>
          <p:nvPr/>
        </p:nvSpPr>
        <p:spPr>
          <a:xfrm>
            <a:off x="303472" y="1733858"/>
            <a:ext cx="11646790" cy="4893647"/>
          </a:xfrm>
          <a:prstGeom prst="rect">
            <a:avLst/>
          </a:prstGeom>
          <a:noFill/>
        </p:spPr>
        <p:txBody>
          <a:bodyPr wrap="square">
            <a:spAutoFit/>
          </a:bodyPr>
          <a:lstStyle/>
          <a:p>
            <a:pPr algn="l"/>
            <a:r>
              <a:rPr lang="en-AU" sz="1600" b="1" dirty="0">
                <a:solidFill>
                  <a:schemeClr val="tx1"/>
                </a:solidFill>
                <a:latin typeface="Arial" panose="020B0604020202020204" pitchFamily="34" charset="0"/>
                <a:cs typeface="Arial" panose="020B0604020202020204" pitchFamily="34" charset="0"/>
              </a:rPr>
              <a:t>PART 1 – Application</a:t>
            </a:r>
          </a:p>
          <a:p>
            <a:pPr algn="l"/>
            <a:endParaRPr lang="en-AU" sz="1600" dirty="0">
              <a:latin typeface="Arial" panose="020B0604020202020204" pitchFamily="34" charset="0"/>
              <a:ea typeface="Avenir Book"/>
              <a:cs typeface="Arial" panose="020B0604020202020204" pitchFamily="34" charset="0"/>
            </a:endParaRPr>
          </a:p>
          <a:p>
            <a:pPr indent="1588" algn="l"/>
            <a:r>
              <a:rPr lang="en-AU" sz="1400" dirty="0">
                <a:solidFill>
                  <a:schemeClr val="tx1"/>
                </a:solidFill>
                <a:latin typeface="Arial" panose="020B0604020202020204" pitchFamily="34" charset="0"/>
                <a:cs typeface="Arial" panose="020B0604020202020204" pitchFamily="34" charset="0"/>
              </a:rPr>
              <a:t>Candidates applying for entry to the APE must submit the following:</a:t>
            </a:r>
          </a:p>
          <a:p>
            <a:pPr indent="1588" algn="l"/>
            <a:endParaRPr lang="en-AU" sz="1400" dirty="0">
              <a:solidFill>
                <a:schemeClr val="tx1"/>
              </a:solidFill>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US" sz="1400" dirty="0">
                <a:solidFill>
                  <a:schemeClr val="tx1"/>
                </a:solidFill>
                <a:latin typeface="Arial" panose="020B0604020202020204" pitchFamily="34" charset="0"/>
                <a:cs typeface="Arial" panose="020B0604020202020204" pitchFamily="34" charset="0"/>
              </a:rPr>
              <a:t>Evidence of approved qualification/entry pathway</a:t>
            </a:r>
          </a:p>
          <a:p>
            <a:pPr marL="285750" indent="-285750" algn="l">
              <a:buFont typeface="Arial" panose="020B0604020202020204" pitchFamily="34" charset="0"/>
              <a:buChar char="•"/>
            </a:pPr>
            <a:r>
              <a:rPr lang="en-US" sz="1400" dirty="0">
                <a:solidFill>
                  <a:schemeClr val="tx1"/>
                </a:solidFill>
                <a:latin typeface="Arial" panose="020B0604020202020204" pitchFamily="34" charset="0"/>
                <a:cs typeface="Arial" panose="020B0604020202020204" pitchFamily="34" charset="0"/>
              </a:rPr>
              <a:t>Completed application form</a:t>
            </a:r>
          </a:p>
          <a:p>
            <a:pPr marL="285750" indent="-285750" algn="l">
              <a:buFont typeface="Arial" panose="020B0604020202020204" pitchFamily="34" charset="0"/>
              <a:buChar char="•"/>
            </a:pPr>
            <a:r>
              <a:rPr lang="en-US" sz="1400" dirty="0">
                <a:solidFill>
                  <a:schemeClr val="tx1"/>
                </a:solidFill>
                <a:latin typeface="Arial" panose="020B0604020202020204" pitchFamily="34" charset="0"/>
                <a:cs typeface="Arial" panose="020B0604020202020204" pitchFamily="34" charset="0"/>
              </a:rPr>
              <a:t>Completed logbook (submitted from the AACA online logbook portal)</a:t>
            </a:r>
          </a:p>
          <a:p>
            <a:pPr marL="285750" indent="-285750" algn="l">
              <a:buFont typeface="Arial" panose="020B0604020202020204" pitchFamily="34" charset="0"/>
              <a:buChar char="•"/>
            </a:pPr>
            <a:r>
              <a:rPr lang="en-US" sz="1400" dirty="0">
                <a:solidFill>
                  <a:schemeClr val="tx1"/>
                </a:solidFill>
                <a:latin typeface="Arial" panose="020B0604020202020204" pitchFamily="34" charset="0"/>
                <a:cs typeface="Arial" panose="020B0604020202020204" pitchFamily="34" charset="0"/>
              </a:rPr>
              <a:t>Statement of Practical Experience (with completed APE Performance Criteria Report and where required, letters of reference)</a:t>
            </a:r>
          </a:p>
          <a:p>
            <a:pPr marL="285750" indent="-285750" algn="l">
              <a:buFont typeface="Arial" panose="020B0604020202020204" pitchFamily="34" charset="0"/>
              <a:buChar char="•"/>
            </a:pPr>
            <a:r>
              <a:rPr lang="en-US" sz="1400" dirty="0">
                <a:solidFill>
                  <a:schemeClr val="tx1"/>
                </a:solidFill>
                <a:latin typeface="Arial" panose="020B0604020202020204" pitchFamily="34" charset="0"/>
                <a:cs typeface="Arial" panose="020B0604020202020204" pitchFamily="34" charset="0"/>
              </a:rPr>
              <a:t>Statutory Declaration attesting to the accuracy of all the documentation submitted</a:t>
            </a:r>
          </a:p>
          <a:p>
            <a:pPr indent="1588" algn="l">
              <a:buFont typeface="Arial" panose="020B0604020202020204" pitchFamily="34" charset="0"/>
              <a:buChar char="•"/>
            </a:pPr>
            <a:endParaRPr lang="en-US" sz="1400" dirty="0">
              <a:solidFill>
                <a:schemeClr val="tx1"/>
              </a:solidFill>
              <a:latin typeface="Arial" panose="020B0604020202020204" pitchFamily="34" charset="0"/>
              <a:cs typeface="Arial" panose="020B0604020202020204" pitchFamily="34" charset="0"/>
            </a:endParaRPr>
          </a:p>
          <a:p>
            <a:pPr indent="1588" algn="l"/>
            <a:r>
              <a:rPr lang="en-AU" sz="1400" dirty="0">
                <a:solidFill>
                  <a:schemeClr val="tx1"/>
                </a:solidFill>
                <a:latin typeface="Arial" panose="020B0604020202020204" pitchFamily="34" charset="0"/>
                <a:cs typeface="Arial" panose="020B0604020202020204" pitchFamily="34" charset="0"/>
              </a:rPr>
              <a:t>The application to sit the APE Part 1 and 2 is available on APBSA’s website and includes a checklist. </a:t>
            </a:r>
            <a:br>
              <a:rPr lang="en-AU" sz="1400" dirty="0">
                <a:solidFill>
                  <a:schemeClr val="tx1"/>
                </a:solidFill>
                <a:latin typeface="Arial" panose="020B0604020202020204" pitchFamily="34" charset="0"/>
                <a:cs typeface="Arial" panose="020B0604020202020204" pitchFamily="34" charset="0"/>
              </a:rPr>
            </a:br>
            <a:endParaRPr lang="en-AU" sz="1400" dirty="0">
              <a:solidFill>
                <a:schemeClr val="tx1"/>
              </a:solidFill>
              <a:latin typeface="Arial" panose="020B0604020202020204" pitchFamily="34" charset="0"/>
              <a:cs typeface="Arial" panose="020B0604020202020204" pitchFamily="34" charset="0"/>
            </a:endParaRPr>
          </a:p>
          <a:p>
            <a:pPr indent="1588" algn="l"/>
            <a:r>
              <a:rPr lang="en-AU" sz="1400" dirty="0">
                <a:solidFill>
                  <a:schemeClr val="tx1"/>
                </a:solidFill>
                <a:latin typeface="Arial" panose="020B0604020202020204" pitchFamily="34" charset="0"/>
                <a:cs typeface="Arial" panose="020B0604020202020204" pitchFamily="34" charset="0"/>
              </a:rPr>
              <a:t>The full package is to be submitted as two separate PDFs in same order and content as the checklist.</a:t>
            </a:r>
            <a:br>
              <a:rPr lang="en-AU" sz="1400" dirty="0">
                <a:solidFill>
                  <a:schemeClr val="tx1"/>
                </a:solidFill>
                <a:latin typeface="Arial" panose="020B0604020202020204" pitchFamily="34" charset="0"/>
                <a:cs typeface="Arial" panose="020B0604020202020204" pitchFamily="34" charset="0"/>
              </a:rPr>
            </a:br>
            <a:endParaRPr lang="en-AU" sz="1400" dirty="0">
              <a:solidFill>
                <a:schemeClr val="tx1"/>
              </a:solidFill>
              <a:latin typeface="Arial" panose="020B0604020202020204" pitchFamily="34" charset="0"/>
              <a:cs typeface="Arial" panose="020B0604020202020204" pitchFamily="34" charset="0"/>
            </a:endParaRPr>
          </a:p>
          <a:p>
            <a:pPr indent="1588" algn="l"/>
            <a:r>
              <a:rPr lang="en-AU" sz="1400" dirty="0">
                <a:solidFill>
                  <a:schemeClr val="tx1"/>
                </a:solidFill>
                <a:latin typeface="Arial" panose="020B0604020202020204" pitchFamily="34" charset="0"/>
                <a:cs typeface="Arial" panose="020B0604020202020204" pitchFamily="34" charset="0"/>
              </a:rPr>
              <a:t>The Logbook should be the current version from the AACA website.</a:t>
            </a:r>
            <a:br>
              <a:rPr lang="en-AU" sz="1400" dirty="0">
                <a:solidFill>
                  <a:schemeClr val="tx1"/>
                </a:solidFill>
                <a:latin typeface="Arial" panose="020B0604020202020204" pitchFamily="34" charset="0"/>
                <a:cs typeface="Arial" panose="020B0604020202020204" pitchFamily="34" charset="0"/>
              </a:rPr>
            </a:br>
            <a:endParaRPr lang="en-AU" sz="1400" dirty="0">
              <a:solidFill>
                <a:schemeClr val="tx1"/>
              </a:solidFill>
              <a:latin typeface="Arial" panose="020B0604020202020204" pitchFamily="34" charset="0"/>
              <a:cs typeface="Arial" panose="020B0604020202020204" pitchFamily="34" charset="0"/>
            </a:endParaRPr>
          </a:p>
          <a:p>
            <a:pPr indent="1588" algn="l"/>
            <a:r>
              <a:rPr lang="en-AU" sz="1400" dirty="0">
                <a:solidFill>
                  <a:schemeClr val="tx1"/>
                </a:solidFill>
                <a:latin typeface="Arial" panose="020B0604020202020204" pitchFamily="34" charset="0"/>
                <a:cs typeface="Arial" panose="020B0604020202020204" pitchFamily="34" charset="0"/>
              </a:rPr>
              <a:t>The Statutory Declaration has specific wording and is found on APBSA’s website. This is a legal document with a high penalty for misleading statements.</a:t>
            </a:r>
          </a:p>
          <a:p>
            <a:pPr indent="1588" algn="l"/>
            <a:endParaRPr lang="en-AU" sz="1400" dirty="0">
              <a:solidFill>
                <a:schemeClr val="tx1"/>
              </a:solidFill>
              <a:latin typeface="Arial" panose="020B0604020202020204" pitchFamily="34" charset="0"/>
              <a:cs typeface="Arial" panose="020B0604020202020204" pitchFamily="34" charset="0"/>
            </a:endParaRPr>
          </a:p>
          <a:p>
            <a:pPr indent="1588" algn="l"/>
            <a:r>
              <a:rPr lang="en-AU" sz="1400" dirty="0">
                <a:solidFill>
                  <a:schemeClr val="tx1"/>
                </a:solidFill>
                <a:latin typeface="Arial" panose="020B0604020202020204" pitchFamily="34" charset="0"/>
                <a:cs typeface="Arial" panose="020B0604020202020204" pitchFamily="34" charset="0"/>
              </a:rPr>
              <a:t>APBSA communicate with APE candidates using email.  It is important to inform us if your email changes during the examination session. Failure to do so could result in not receiving essential information.</a:t>
            </a:r>
          </a:p>
          <a:p>
            <a:pPr marL="287338" indent="0">
              <a:buNone/>
            </a:pPr>
            <a:r>
              <a:rPr lang="en-AU" sz="1400" dirty="0">
                <a:latin typeface="Arial" panose="020B0604020202020204" pitchFamily="34" charset="0"/>
                <a:ea typeface="Avenir Book"/>
                <a:cs typeface="Arial" panose="020B0604020202020204" pitchFamily="34" charset="0"/>
              </a:rPr>
              <a:t> </a:t>
            </a:r>
          </a:p>
        </p:txBody>
      </p:sp>
      <p:sp>
        <p:nvSpPr>
          <p:cNvPr id="11" name="TextBox 10">
            <a:extLst>
              <a:ext uri="{FF2B5EF4-FFF2-40B4-BE49-F238E27FC236}">
                <a16:creationId xmlns:a16="http://schemas.microsoft.com/office/drawing/2014/main" id="{B0511E4C-1CEE-4CA1-EB09-99883AB72443}"/>
              </a:ext>
            </a:extLst>
          </p:cNvPr>
          <p:cNvSpPr txBox="1"/>
          <p:nvPr/>
        </p:nvSpPr>
        <p:spPr>
          <a:xfrm>
            <a:off x="303472" y="1115977"/>
            <a:ext cx="6093372" cy="338554"/>
          </a:xfrm>
          <a:prstGeom prst="rect">
            <a:avLst/>
          </a:prstGeom>
          <a:noFill/>
        </p:spPr>
        <p:txBody>
          <a:bodyPr wrap="square">
            <a:spAutoFit/>
          </a:bodyPr>
          <a:lstStyle/>
          <a:p>
            <a:r>
              <a:rPr lang="en-AU" sz="1600" b="1" dirty="0">
                <a:solidFill>
                  <a:srgbClr val="F94F5E"/>
                </a:solidFill>
                <a:latin typeface="Arial" panose="020B0604020202020204" pitchFamily="34" charset="0"/>
                <a:cs typeface="Arial" panose="020B0604020202020204" pitchFamily="34" charset="0"/>
              </a:rPr>
              <a:t>APE - Architectural Practice Examination</a:t>
            </a:r>
            <a:endParaRPr lang="en-AU" sz="1600" dirty="0">
              <a:solidFill>
                <a:srgbClr val="F94F5E"/>
              </a:solidFill>
            </a:endParaRPr>
          </a:p>
        </p:txBody>
      </p:sp>
    </p:spTree>
    <p:extLst>
      <p:ext uri="{BB962C8B-B14F-4D97-AF65-F5344CB8AC3E}">
        <p14:creationId xmlns:p14="http://schemas.microsoft.com/office/powerpoint/2010/main" val="2992145164"/>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68F7D67-0E75-D46E-8B5A-034FF12025E3}"/>
              </a:ext>
            </a:extLst>
          </p:cNvPr>
          <p:cNvSpPr txBox="1"/>
          <p:nvPr/>
        </p:nvSpPr>
        <p:spPr>
          <a:xfrm>
            <a:off x="303472" y="1733858"/>
            <a:ext cx="11646790" cy="5109091"/>
          </a:xfrm>
          <a:prstGeom prst="rect">
            <a:avLst/>
          </a:prstGeom>
          <a:noFill/>
        </p:spPr>
        <p:txBody>
          <a:bodyPr wrap="square">
            <a:spAutoFit/>
          </a:bodyPr>
          <a:lstStyle/>
          <a:p>
            <a:pPr algn="l"/>
            <a:r>
              <a:rPr lang="en-AU" sz="1600" b="1" dirty="0">
                <a:solidFill>
                  <a:schemeClr val="tx1"/>
                </a:solidFill>
                <a:latin typeface="Arial" panose="020B0604020202020204" pitchFamily="34" charset="0"/>
                <a:cs typeface="Arial" panose="020B0604020202020204" pitchFamily="34" charset="0"/>
              </a:rPr>
              <a:t>PART 1 – Experience </a:t>
            </a:r>
          </a:p>
          <a:p>
            <a:pPr algn="l"/>
            <a:endParaRPr lang="en-AU" sz="1400" dirty="0">
              <a:latin typeface="Arial" panose="020B0604020202020204" pitchFamily="34" charset="0"/>
              <a:ea typeface="Avenir Book"/>
              <a:cs typeface="Arial" panose="020B0604020202020204" pitchFamily="34" charset="0"/>
            </a:endParaRPr>
          </a:p>
          <a:p>
            <a:pPr algn="l">
              <a:tabLst>
                <a:tab pos="85725" algn="l"/>
              </a:tabLst>
            </a:pPr>
            <a:r>
              <a:rPr lang="en-US" sz="1400" dirty="0">
                <a:solidFill>
                  <a:schemeClr val="tx1"/>
                </a:solidFill>
                <a:latin typeface="Arial" panose="020B0604020202020204" pitchFamily="34" charset="0"/>
                <a:cs typeface="Arial" panose="020B0604020202020204" pitchFamily="34" charset="0"/>
              </a:rPr>
              <a:t>All APE Part 1 candidates must have a minimum of 3300 hours of experience, ranging across all the 35 Performance Criteria required for this part. Experience must include a minimum of 12 months and 1650 hours in Australia. </a:t>
            </a:r>
          </a:p>
          <a:p>
            <a:pPr algn="l">
              <a:tabLst>
                <a:tab pos="85725" algn="l"/>
              </a:tabLst>
            </a:pPr>
            <a:endParaRPr lang="en-US" sz="1400" dirty="0">
              <a:solidFill>
                <a:schemeClr val="tx1"/>
              </a:solidFill>
              <a:latin typeface="Arial" panose="020B0604020202020204" pitchFamily="34" charset="0"/>
              <a:cs typeface="Arial" panose="020B0604020202020204" pitchFamily="34" charset="0"/>
            </a:endParaRPr>
          </a:p>
          <a:p>
            <a:pPr algn="l">
              <a:tabLst>
                <a:tab pos="85725" algn="l"/>
              </a:tabLst>
            </a:pPr>
            <a:r>
              <a:rPr lang="en-US" sz="1400" b="1" dirty="0">
                <a:solidFill>
                  <a:schemeClr val="tx1"/>
                </a:solidFill>
                <a:latin typeface="Arial" panose="020B0604020202020204" pitchFamily="34" charset="0"/>
                <a:cs typeface="Arial" panose="020B0604020202020204" pitchFamily="34" charset="0"/>
              </a:rPr>
              <a:t>The required minimum 3300 hours are subject to the following limitations:</a:t>
            </a:r>
          </a:p>
          <a:p>
            <a:pPr marL="285750" indent="-285750" algn="l">
              <a:buFont typeface="Arial" panose="020B0604020202020204" pitchFamily="34" charset="0"/>
              <a:buChar char="•"/>
              <a:tabLst>
                <a:tab pos="85725" algn="l"/>
              </a:tabLst>
            </a:pPr>
            <a:r>
              <a:rPr lang="en-US" sz="1400" dirty="0">
                <a:solidFill>
                  <a:schemeClr val="tx1"/>
                </a:solidFill>
                <a:latin typeface="Arial" panose="020B0604020202020204" pitchFamily="34" charset="0"/>
                <a:cs typeface="Arial" panose="020B0604020202020204" pitchFamily="34" charset="0"/>
              </a:rPr>
              <a:t>Experience must be gained over a minimum of two years</a:t>
            </a:r>
          </a:p>
          <a:p>
            <a:pPr marL="285750" indent="-285750" algn="l">
              <a:buFont typeface="Arial" panose="020B0604020202020204" pitchFamily="34" charset="0"/>
              <a:buChar char="•"/>
              <a:tabLst>
                <a:tab pos="85725" algn="l"/>
              </a:tabLst>
            </a:pPr>
            <a:r>
              <a:rPr lang="en-US" sz="1400" dirty="0">
                <a:solidFill>
                  <a:schemeClr val="tx1"/>
                </a:solidFill>
                <a:latin typeface="Arial" panose="020B0604020202020204" pitchFamily="34" charset="0"/>
                <a:cs typeface="Arial" panose="020B0604020202020204" pitchFamily="34" charset="0"/>
              </a:rPr>
              <a:t>Experience must be gained in the ten years prior to applying for the APE Part 1</a:t>
            </a:r>
          </a:p>
          <a:p>
            <a:pPr marL="285750" indent="-285750" algn="l">
              <a:buFont typeface="Arial" panose="020B0604020202020204" pitchFamily="34" charset="0"/>
              <a:buChar char="•"/>
              <a:tabLst>
                <a:tab pos="85725" algn="l"/>
              </a:tabLst>
            </a:pPr>
            <a:r>
              <a:rPr lang="en-US" sz="1400" dirty="0">
                <a:solidFill>
                  <a:schemeClr val="tx1"/>
                </a:solidFill>
                <a:latin typeface="Arial" panose="020B0604020202020204" pitchFamily="34" charset="0"/>
                <a:cs typeface="Arial" panose="020B0604020202020204" pitchFamily="34" charset="0"/>
              </a:rPr>
              <a:t>Periods less than the full-time equivalent of eight weeks continuous duration should not be included. </a:t>
            </a:r>
          </a:p>
          <a:p>
            <a:pPr marL="285750" indent="-285750" algn="l">
              <a:buFont typeface="Arial" panose="020B0604020202020204" pitchFamily="34" charset="0"/>
              <a:buChar char="•"/>
              <a:tabLst>
                <a:tab pos="85725" algn="l"/>
              </a:tabLst>
            </a:pPr>
            <a:endParaRPr lang="en-US" sz="1400" dirty="0">
              <a:solidFill>
                <a:schemeClr val="tx1"/>
              </a:solidFill>
              <a:latin typeface="Arial" panose="020B0604020202020204" pitchFamily="34" charset="0"/>
              <a:cs typeface="Arial" panose="020B0604020202020204" pitchFamily="34" charset="0"/>
            </a:endParaRPr>
          </a:p>
          <a:p>
            <a:pPr algn="l">
              <a:tabLst>
                <a:tab pos="85725" algn="l"/>
              </a:tabLst>
            </a:pPr>
            <a:r>
              <a:rPr lang="en-US" sz="1400" b="1" dirty="0">
                <a:solidFill>
                  <a:schemeClr val="tx1"/>
                </a:solidFill>
                <a:latin typeface="Arial" panose="020B0604020202020204" pitchFamily="34" charset="0"/>
                <a:cs typeface="Arial" panose="020B0604020202020204" pitchFamily="34" charset="0"/>
              </a:rPr>
              <a:t>The required minimum 3300 hours must include:</a:t>
            </a:r>
          </a:p>
          <a:p>
            <a:pPr marL="285750" indent="-285750" algn="l">
              <a:buFont typeface="Arial" panose="020B0604020202020204" pitchFamily="34" charset="0"/>
              <a:buChar char="•"/>
              <a:tabLst>
                <a:tab pos="85725" algn="l"/>
              </a:tabLst>
            </a:pPr>
            <a:r>
              <a:rPr lang="en-US" sz="1400" dirty="0">
                <a:latin typeface="Arial" panose="020B0604020202020204" pitchFamily="34" charset="0"/>
                <a:cs typeface="Arial" panose="020B0604020202020204" pitchFamily="34" charset="0"/>
              </a:rPr>
              <a:t>A minimum of 1650 hours (accumulated in a minimum of one year) undertaken in Australia following graduation from an approved qualification/ entry pathway</a:t>
            </a:r>
          </a:p>
          <a:p>
            <a:pPr algn="l">
              <a:tabLst>
                <a:tab pos="85725" algn="l"/>
              </a:tabLst>
            </a:pPr>
            <a:endParaRPr lang="en-AU" sz="1400" dirty="0">
              <a:solidFill>
                <a:schemeClr val="tx1"/>
              </a:solidFill>
              <a:latin typeface="Arial" panose="020B0604020202020204" pitchFamily="34" charset="0"/>
              <a:cs typeface="Arial" panose="020B0604020202020204" pitchFamily="34" charset="0"/>
            </a:endParaRPr>
          </a:p>
          <a:p>
            <a:pPr algn="l">
              <a:tabLst>
                <a:tab pos="85725" algn="l"/>
              </a:tabLst>
            </a:pPr>
            <a:r>
              <a:rPr lang="en-US" sz="1400" b="1" dirty="0">
                <a:solidFill>
                  <a:schemeClr val="tx1"/>
                </a:solidFill>
                <a:latin typeface="Arial" panose="020B0604020202020204" pitchFamily="34" charset="0"/>
                <a:cs typeface="Arial" panose="020B0604020202020204" pitchFamily="34" charset="0"/>
              </a:rPr>
              <a:t>The required minimum 3300 hours may include:</a:t>
            </a:r>
          </a:p>
          <a:p>
            <a:pPr marL="285750" indent="-285750" algn="l">
              <a:buFont typeface="Arial" panose="020B0604020202020204" pitchFamily="34" charset="0"/>
              <a:buChar char="•"/>
              <a:tabLst>
                <a:tab pos="85725" algn="l"/>
              </a:tabLst>
            </a:pPr>
            <a:r>
              <a:rPr lang="en-US" sz="1400" dirty="0">
                <a:solidFill>
                  <a:schemeClr val="tx1"/>
                </a:solidFill>
                <a:latin typeface="Arial" panose="020B0604020202020204" pitchFamily="34" charset="0"/>
                <a:cs typeface="Arial" panose="020B0604020202020204" pitchFamily="34" charset="0"/>
              </a:rPr>
              <a:t>A maximum of 1650 hours undertaken before graduation from an approved qualification</a:t>
            </a:r>
          </a:p>
          <a:p>
            <a:pPr marL="285750" indent="-285750" algn="l">
              <a:buFont typeface="Arial" panose="020B0604020202020204" pitchFamily="34" charset="0"/>
              <a:buChar char="•"/>
              <a:tabLst>
                <a:tab pos="85725" algn="l"/>
              </a:tabLst>
            </a:pPr>
            <a:r>
              <a:rPr lang="en-US" sz="1400" dirty="0">
                <a:solidFill>
                  <a:schemeClr val="tx1"/>
                </a:solidFill>
                <a:latin typeface="Arial" panose="020B0604020202020204" pitchFamily="34" charset="0"/>
                <a:cs typeface="Arial" panose="020B0604020202020204" pitchFamily="34" charset="0"/>
              </a:rPr>
              <a:t>A maximum of 1650 hours undertaken outside Australia</a:t>
            </a:r>
          </a:p>
          <a:p>
            <a:pPr algn="l">
              <a:tabLst>
                <a:tab pos="85725" algn="l"/>
              </a:tabLst>
            </a:pPr>
            <a:endParaRPr lang="en-US" sz="1400" dirty="0">
              <a:solidFill>
                <a:schemeClr val="tx1"/>
              </a:solidFill>
              <a:latin typeface="Arial" panose="020B0604020202020204" pitchFamily="34" charset="0"/>
              <a:cs typeface="Arial" panose="020B0604020202020204" pitchFamily="34" charset="0"/>
            </a:endParaRPr>
          </a:p>
          <a:p>
            <a:pPr algn="l">
              <a:tabLst>
                <a:tab pos="85725" algn="l"/>
              </a:tabLst>
            </a:pPr>
            <a:r>
              <a:rPr lang="en-US" sz="1400" dirty="0">
                <a:solidFill>
                  <a:schemeClr val="tx1"/>
                </a:solidFill>
                <a:latin typeface="Arial" panose="020B0604020202020204" pitchFamily="34" charset="0"/>
                <a:cs typeface="Arial" panose="020B0604020202020204" pitchFamily="34" charset="0"/>
              </a:rPr>
              <a:t>Candidates may also log a maximum of 70 hours non-project work against the mandatory Performance Criteria. For example, this could include office management, office meetings (non-project related), office training / learning experiences and formal CPD for architects.</a:t>
            </a:r>
          </a:p>
          <a:p>
            <a:pPr algn="l">
              <a:tabLst>
                <a:tab pos="85725" algn="l"/>
              </a:tabLst>
            </a:pPr>
            <a:endParaRPr lang="en-US" sz="1400" dirty="0">
              <a:solidFill>
                <a:schemeClr val="tx1"/>
              </a:solidFill>
              <a:latin typeface="Arial" panose="020B0604020202020204" pitchFamily="34" charset="0"/>
              <a:cs typeface="Arial" panose="020B0604020202020204" pitchFamily="34" charset="0"/>
            </a:endParaRPr>
          </a:p>
          <a:p>
            <a:pPr algn="l">
              <a:tabLst>
                <a:tab pos="85725" algn="l"/>
              </a:tabLst>
            </a:pPr>
            <a:r>
              <a:rPr lang="en-US" sz="1400" dirty="0">
                <a:solidFill>
                  <a:schemeClr val="tx1"/>
                </a:solidFill>
                <a:latin typeface="Arial" panose="020B0604020202020204" pitchFamily="34" charset="0"/>
                <a:cs typeface="Arial" panose="020B0604020202020204" pitchFamily="34" charset="0"/>
              </a:rPr>
              <a:t>There is no longer a requirement to log experience against Observer, Participant and Executive.</a:t>
            </a:r>
            <a:endParaRPr lang="en-AU" sz="1400" dirty="0">
              <a:solidFill>
                <a:schemeClr val="tx1"/>
              </a:solidFill>
              <a:latin typeface="Arial" panose="020B0604020202020204" pitchFamily="34" charset="0"/>
              <a:cs typeface="Arial" panose="020B0604020202020204" pitchFamily="34" charset="0"/>
            </a:endParaRPr>
          </a:p>
          <a:p>
            <a:pPr marL="287338" indent="0">
              <a:buNone/>
            </a:pPr>
            <a:r>
              <a:rPr lang="en-AU" sz="1400" dirty="0">
                <a:latin typeface="Arial" panose="020B0604020202020204" pitchFamily="34" charset="0"/>
                <a:ea typeface="Avenir Book"/>
                <a:cs typeface="Arial" panose="020B0604020202020204" pitchFamily="34" charset="0"/>
              </a:rPr>
              <a:t> </a:t>
            </a:r>
          </a:p>
        </p:txBody>
      </p:sp>
      <p:sp>
        <p:nvSpPr>
          <p:cNvPr id="11" name="TextBox 10">
            <a:extLst>
              <a:ext uri="{FF2B5EF4-FFF2-40B4-BE49-F238E27FC236}">
                <a16:creationId xmlns:a16="http://schemas.microsoft.com/office/drawing/2014/main" id="{B0511E4C-1CEE-4CA1-EB09-99883AB72443}"/>
              </a:ext>
            </a:extLst>
          </p:cNvPr>
          <p:cNvSpPr txBox="1"/>
          <p:nvPr/>
        </p:nvSpPr>
        <p:spPr>
          <a:xfrm>
            <a:off x="303472" y="1115977"/>
            <a:ext cx="6093372" cy="338554"/>
          </a:xfrm>
          <a:prstGeom prst="rect">
            <a:avLst/>
          </a:prstGeom>
          <a:noFill/>
        </p:spPr>
        <p:txBody>
          <a:bodyPr wrap="square">
            <a:spAutoFit/>
          </a:bodyPr>
          <a:lstStyle/>
          <a:p>
            <a:r>
              <a:rPr lang="en-AU" sz="1600" b="1" dirty="0">
                <a:solidFill>
                  <a:srgbClr val="F94F5E"/>
                </a:solidFill>
                <a:latin typeface="Arial" panose="020B0604020202020204" pitchFamily="34" charset="0"/>
                <a:cs typeface="Arial" panose="020B0604020202020204" pitchFamily="34" charset="0"/>
              </a:rPr>
              <a:t>APE - Architectural Practice Examination</a:t>
            </a:r>
            <a:endParaRPr lang="en-AU" sz="1600" dirty="0">
              <a:solidFill>
                <a:srgbClr val="F94F5E"/>
              </a:solidFill>
            </a:endParaRPr>
          </a:p>
        </p:txBody>
      </p:sp>
    </p:spTree>
    <p:extLst>
      <p:ext uri="{BB962C8B-B14F-4D97-AF65-F5344CB8AC3E}">
        <p14:creationId xmlns:p14="http://schemas.microsoft.com/office/powerpoint/2010/main" val="8729159"/>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68F7D67-0E75-D46E-8B5A-034FF12025E3}"/>
              </a:ext>
            </a:extLst>
          </p:cNvPr>
          <p:cNvSpPr txBox="1"/>
          <p:nvPr/>
        </p:nvSpPr>
        <p:spPr>
          <a:xfrm>
            <a:off x="303472" y="1733858"/>
            <a:ext cx="11646790" cy="5109091"/>
          </a:xfrm>
          <a:prstGeom prst="rect">
            <a:avLst/>
          </a:prstGeom>
          <a:noFill/>
        </p:spPr>
        <p:txBody>
          <a:bodyPr wrap="square">
            <a:spAutoFit/>
          </a:bodyPr>
          <a:lstStyle/>
          <a:p>
            <a:pPr algn="l"/>
            <a:r>
              <a:rPr lang="en-AU" sz="1600" b="1" dirty="0">
                <a:solidFill>
                  <a:schemeClr val="tx1"/>
                </a:solidFill>
                <a:latin typeface="Arial" panose="020B0604020202020204" pitchFamily="34" charset="0"/>
                <a:cs typeface="Arial" panose="020B0604020202020204" pitchFamily="34" charset="0"/>
              </a:rPr>
              <a:t>PART 1 – Experience (Continued)</a:t>
            </a:r>
          </a:p>
          <a:p>
            <a:pPr algn="l"/>
            <a:endParaRPr lang="en-AU" sz="1600" b="1" dirty="0">
              <a:solidFill>
                <a:schemeClr val="tx1"/>
              </a:solidFill>
              <a:latin typeface="Arial" panose="020B0604020202020204" pitchFamily="34" charset="0"/>
              <a:cs typeface="Arial" panose="020B0604020202020204" pitchFamily="34" charset="0"/>
            </a:endParaRPr>
          </a:p>
          <a:p>
            <a:pPr algn="l"/>
            <a:r>
              <a:rPr lang="en-US" sz="1400" b="1" dirty="0">
                <a:solidFill>
                  <a:schemeClr val="tx1"/>
                </a:solidFill>
                <a:latin typeface="Arial" panose="020B0604020202020204" pitchFamily="34" charset="0"/>
                <a:cs typeface="Arial" panose="020B0604020202020204" pitchFamily="34" charset="0"/>
              </a:rPr>
              <a:t>Practical experience </a:t>
            </a:r>
          </a:p>
          <a:p>
            <a:pPr algn="l"/>
            <a:r>
              <a:rPr lang="en-US" sz="1400" dirty="0">
                <a:solidFill>
                  <a:schemeClr val="tx1"/>
                </a:solidFill>
                <a:latin typeface="Arial" panose="020B0604020202020204" pitchFamily="34" charset="0"/>
                <a:cs typeface="Arial" panose="020B0604020202020204" pitchFamily="34" charset="0"/>
              </a:rPr>
              <a:t>Practical experience may be gained in the following ways:</a:t>
            </a:r>
            <a:br>
              <a:rPr lang="en-US" sz="1400" dirty="0">
                <a:solidFill>
                  <a:schemeClr val="tx1"/>
                </a:solidFill>
                <a:latin typeface="Arial" panose="020B0604020202020204" pitchFamily="34" charset="0"/>
                <a:cs typeface="Arial" panose="020B0604020202020204" pitchFamily="34" charset="0"/>
              </a:rPr>
            </a:br>
            <a:endParaRPr lang="en-AU" sz="1400" dirty="0">
              <a:solidFill>
                <a:schemeClr val="tx1"/>
              </a:solidFill>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US" sz="1400" dirty="0">
                <a:solidFill>
                  <a:schemeClr val="tx1"/>
                </a:solidFill>
                <a:latin typeface="Arial" panose="020B0604020202020204" pitchFamily="34" charset="0"/>
                <a:cs typeface="Arial" panose="020B0604020202020204" pitchFamily="34" charset="0"/>
              </a:rPr>
              <a:t>As an employee of an architectural firm under the supervision of an architect</a:t>
            </a:r>
          </a:p>
          <a:p>
            <a:pPr marL="285750" indent="-285750" algn="l">
              <a:buFont typeface="Arial" panose="020B0604020202020204" pitchFamily="34" charset="0"/>
              <a:buChar char="•"/>
            </a:pPr>
            <a:r>
              <a:rPr lang="en-US" sz="1400" dirty="0">
                <a:solidFill>
                  <a:schemeClr val="tx1"/>
                </a:solidFill>
                <a:latin typeface="Arial" panose="020B0604020202020204" pitchFamily="34" charset="0"/>
                <a:cs typeface="Arial" panose="020B0604020202020204" pitchFamily="34" charset="0"/>
              </a:rPr>
              <a:t>As an employee in a firm in an allied field in the construction industry including a building design firm.</a:t>
            </a:r>
          </a:p>
          <a:p>
            <a:pPr marL="285750" indent="-285750" algn="l">
              <a:buFont typeface="Arial" panose="020B0604020202020204" pitchFamily="34" charset="0"/>
              <a:buChar char="•"/>
            </a:pPr>
            <a:r>
              <a:rPr lang="en-US" sz="1400" dirty="0">
                <a:solidFill>
                  <a:schemeClr val="tx1"/>
                </a:solidFill>
                <a:latin typeface="Arial" panose="020B0604020202020204" pitchFamily="34" charset="0"/>
                <a:cs typeface="Arial" panose="020B0604020202020204" pitchFamily="34" charset="0"/>
              </a:rPr>
              <a:t>In relevant government agencies</a:t>
            </a:r>
          </a:p>
          <a:p>
            <a:pPr marL="285750" indent="-285750" algn="l">
              <a:buFont typeface="Arial" panose="020B0604020202020204" pitchFamily="34" charset="0"/>
              <a:buChar char="•"/>
            </a:pPr>
            <a:r>
              <a:rPr lang="en-US" sz="1400" dirty="0">
                <a:solidFill>
                  <a:schemeClr val="tx1"/>
                </a:solidFill>
                <a:latin typeface="Arial" panose="020B0604020202020204" pitchFamily="34" charset="0"/>
                <a:cs typeface="Arial" panose="020B0604020202020204" pitchFamily="34" charset="0"/>
              </a:rPr>
              <a:t>Independently in a self-employed capacity</a:t>
            </a:r>
          </a:p>
          <a:p>
            <a:pPr algn="l"/>
            <a:endParaRPr lang="en-US" sz="1400" dirty="0">
              <a:solidFill>
                <a:schemeClr val="tx1"/>
              </a:solidFill>
              <a:latin typeface="Arial" panose="020B0604020202020204" pitchFamily="34" charset="0"/>
              <a:cs typeface="Arial" panose="020B0604020202020204" pitchFamily="34" charset="0"/>
            </a:endParaRPr>
          </a:p>
          <a:p>
            <a:pPr algn="l"/>
            <a:r>
              <a:rPr lang="en-US" sz="1400" b="1" dirty="0">
                <a:solidFill>
                  <a:schemeClr val="tx1"/>
                </a:solidFill>
                <a:latin typeface="Arial" panose="020B0604020202020204" pitchFamily="34" charset="0"/>
                <a:cs typeface="Arial" panose="020B0604020202020204" pitchFamily="34" charset="0"/>
              </a:rPr>
              <a:t>Experience gained in allied fields</a:t>
            </a:r>
          </a:p>
          <a:p>
            <a:pPr algn="l"/>
            <a:r>
              <a:rPr lang="en-AU" sz="1400" dirty="0">
                <a:solidFill>
                  <a:schemeClr val="tx1"/>
                </a:solidFill>
                <a:latin typeface="Arial" panose="020B0604020202020204" pitchFamily="34" charset="0"/>
                <a:cs typeface="Arial" panose="020B0604020202020204" pitchFamily="34" charset="0"/>
              </a:rPr>
              <a:t>Experience gained through independent work, work in an allied field and/or work not as an employee of an architectural firm under the supervision of an architect. This may include work for a builder, an engineer, an interior designer, a landscape architect or building designer but excludes work for a project manager, a cost consultant and a building certifier. It includes work under th</a:t>
            </a:r>
            <a:r>
              <a:rPr lang="en-AU" sz="1400" dirty="0">
                <a:latin typeface="Arial" panose="020B0604020202020204" pitchFamily="34" charset="0"/>
                <a:cs typeface="Arial" panose="020B0604020202020204" pitchFamily="34" charset="0"/>
              </a:rPr>
              <a:t>e supervision of an architect in allied fields.</a:t>
            </a:r>
            <a:endParaRPr lang="en-AU" sz="1400" dirty="0">
              <a:solidFill>
                <a:schemeClr val="tx1"/>
              </a:solidFill>
              <a:latin typeface="Arial" panose="020B0604020202020204" pitchFamily="34" charset="0"/>
              <a:cs typeface="Arial" panose="020B0604020202020204" pitchFamily="34" charset="0"/>
            </a:endParaRPr>
          </a:p>
          <a:p>
            <a:pPr algn="l"/>
            <a:endParaRPr lang="en-AU" sz="1400" dirty="0">
              <a:solidFill>
                <a:schemeClr val="tx1"/>
              </a:solidFill>
              <a:latin typeface="Arial" panose="020B0604020202020204" pitchFamily="34" charset="0"/>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A candidate must justify why they consider the practical experience gained in the allied field, is comparable to that gained by an employee of an architectural firm</a:t>
            </a:r>
            <a:r>
              <a:rPr lang="en-AU" sz="1400" dirty="0">
                <a:latin typeface="Arial" panose="020B0604020202020204" pitchFamily="34" charset="0"/>
                <a:cs typeface="Arial" panose="020B0604020202020204" pitchFamily="34" charset="0"/>
              </a:rPr>
              <a:t> under the supervision of an architect.</a:t>
            </a:r>
            <a:endParaRPr lang="en-AU" sz="1400" dirty="0">
              <a:solidFill>
                <a:schemeClr val="tx1"/>
              </a:solidFill>
              <a:latin typeface="Arial" panose="020B0604020202020204" pitchFamily="34" charset="0"/>
              <a:cs typeface="Arial" panose="020B0604020202020204" pitchFamily="34" charset="0"/>
            </a:endParaRPr>
          </a:p>
          <a:p>
            <a:pPr algn="l"/>
            <a:endParaRPr lang="en-US" sz="1400" dirty="0">
              <a:solidFill>
                <a:schemeClr val="tx1"/>
              </a:solidFill>
              <a:latin typeface="Arial" panose="020B0604020202020204" pitchFamily="34" charset="0"/>
              <a:cs typeface="Arial" panose="020B0604020202020204" pitchFamily="34" charset="0"/>
            </a:endParaRPr>
          </a:p>
          <a:p>
            <a:pPr algn="l"/>
            <a:r>
              <a:rPr lang="en-US" sz="1400" b="1" dirty="0">
                <a:solidFill>
                  <a:schemeClr val="tx1"/>
                </a:solidFill>
                <a:latin typeface="Arial" panose="020B0604020202020204" pitchFamily="34" charset="0"/>
                <a:cs typeface="Arial" panose="020B0604020202020204" pitchFamily="34" charset="0"/>
              </a:rPr>
              <a:t>Experience gained through independent work and/or through work not supervised by an architect in an architectural firm.</a:t>
            </a:r>
          </a:p>
          <a:p>
            <a:pPr algn="l"/>
            <a:r>
              <a:rPr lang="en-US" sz="1400" dirty="0">
                <a:solidFill>
                  <a:schemeClr val="tx1"/>
                </a:solidFill>
                <a:latin typeface="Arial" panose="020B0604020202020204" pitchFamily="34" charset="0"/>
                <a:cs typeface="Arial" panose="020B0604020202020204" pitchFamily="34" charset="0"/>
              </a:rPr>
              <a:t>Candidates may also gain practical experience by working independently or as an employee not supervised by an architect in an architectural firm. This requires the level of skill described as 'application' in 2021 NSCA Explanatory Notes and Definitions. The candidate should be able to articulate how their experience demonstrates the capacity to work to this level.</a:t>
            </a:r>
            <a:endParaRPr lang="en-AU" sz="1400" dirty="0">
              <a:solidFill>
                <a:schemeClr val="tx1"/>
              </a:solidFill>
              <a:latin typeface="Arial" panose="020B0604020202020204" pitchFamily="34" charset="0"/>
              <a:cs typeface="Arial" panose="020B0604020202020204" pitchFamily="34" charset="0"/>
            </a:endParaRPr>
          </a:p>
          <a:p>
            <a:pPr>
              <a:buNone/>
            </a:pPr>
            <a:r>
              <a:rPr lang="en-AU" sz="1400" dirty="0">
                <a:latin typeface="Arial" panose="020B0604020202020204" pitchFamily="34" charset="0"/>
                <a:ea typeface="Avenir Book"/>
                <a:cs typeface="Arial" panose="020B0604020202020204" pitchFamily="34" charset="0"/>
              </a:rPr>
              <a:t> </a:t>
            </a:r>
          </a:p>
        </p:txBody>
      </p:sp>
      <p:sp>
        <p:nvSpPr>
          <p:cNvPr id="11" name="TextBox 10">
            <a:extLst>
              <a:ext uri="{FF2B5EF4-FFF2-40B4-BE49-F238E27FC236}">
                <a16:creationId xmlns:a16="http://schemas.microsoft.com/office/drawing/2014/main" id="{B0511E4C-1CEE-4CA1-EB09-99883AB72443}"/>
              </a:ext>
            </a:extLst>
          </p:cNvPr>
          <p:cNvSpPr txBox="1"/>
          <p:nvPr/>
        </p:nvSpPr>
        <p:spPr>
          <a:xfrm>
            <a:off x="303472" y="1115977"/>
            <a:ext cx="6093372" cy="338554"/>
          </a:xfrm>
          <a:prstGeom prst="rect">
            <a:avLst/>
          </a:prstGeom>
          <a:noFill/>
        </p:spPr>
        <p:txBody>
          <a:bodyPr wrap="square">
            <a:spAutoFit/>
          </a:bodyPr>
          <a:lstStyle/>
          <a:p>
            <a:r>
              <a:rPr lang="en-AU" sz="1600" b="1" dirty="0">
                <a:solidFill>
                  <a:srgbClr val="F94F5E"/>
                </a:solidFill>
                <a:latin typeface="Arial" panose="020B0604020202020204" pitchFamily="34" charset="0"/>
                <a:cs typeface="Arial" panose="020B0604020202020204" pitchFamily="34" charset="0"/>
              </a:rPr>
              <a:t>APE - Architectural Practice Examination</a:t>
            </a:r>
            <a:endParaRPr lang="en-AU" sz="1600" dirty="0">
              <a:solidFill>
                <a:srgbClr val="F94F5E"/>
              </a:solidFill>
            </a:endParaRPr>
          </a:p>
        </p:txBody>
      </p:sp>
    </p:spTree>
    <p:extLst>
      <p:ext uri="{BB962C8B-B14F-4D97-AF65-F5344CB8AC3E}">
        <p14:creationId xmlns:p14="http://schemas.microsoft.com/office/powerpoint/2010/main" val="3823838642"/>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68F7D67-0E75-D46E-8B5A-034FF12025E3}"/>
              </a:ext>
            </a:extLst>
          </p:cNvPr>
          <p:cNvSpPr txBox="1"/>
          <p:nvPr/>
        </p:nvSpPr>
        <p:spPr>
          <a:xfrm>
            <a:off x="303472" y="1733858"/>
            <a:ext cx="11646790" cy="4031873"/>
          </a:xfrm>
          <a:prstGeom prst="rect">
            <a:avLst/>
          </a:prstGeom>
          <a:noFill/>
        </p:spPr>
        <p:txBody>
          <a:bodyPr wrap="square">
            <a:spAutoFit/>
          </a:bodyPr>
          <a:lstStyle/>
          <a:p>
            <a:pPr algn="l"/>
            <a:r>
              <a:rPr lang="en-AU" sz="1600" b="1" dirty="0">
                <a:solidFill>
                  <a:schemeClr val="tx1"/>
                </a:solidFill>
                <a:latin typeface="Arial" panose="020B0604020202020204" pitchFamily="34" charset="0"/>
                <a:cs typeface="Arial" panose="020B0604020202020204" pitchFamily="34" charset="0"/>
              </a:rPr>
              <a:t>PART 1 – Logbook</a:t>
            </a:r>
          </a:p>
          <a:p>
            <a:pPr algn="l"/>
            <a:endParaRPr lang="en-AU" sz="1600" b="1" dirty="0">
              <a:solidFill>
                <a:schemeClr val="tx1"/>
              </a:solidFill>
              <a:latin typeface="Arial" panose="020B0604020202020204" pitchFamily="34" charset="0"/>
              <a:cs typeface="Arial" panose="020B0604020202020204" pitchFamily="34" charset="0"/>
            </a:endParaRPr>
          </a:p>
          <a:p>
            <a:pPr algn="l"/>
            <a:r>
              <a:rPr lang="en-US" sz="1400" b="1" dirty="0">
                <a:solidFill>
                  <a:schemeClr val="tx1"/>
                </a:solidFill>
                <a:latin typeface="Arial" panose="020B0604020202020204" pitchFamily="34" charset="0"/>
                <a:cs typeface="Arial" panose="020B0604020202020204" pitchFamily="34" charset="0"/>
              </a:rPr>
              <a:t>AACA Logbook </a:t>
            </a:r>
          </a:p>
          <a:p>
            <a:pPr algn="l"/>
            <a:r>
              <a:rPr lang="en-US" sz="1400" dirty="0">
                <a:solidFill>
                  <a:schemeClr val="tx1"/>
                </a:solidFill>
                <a:latin typeface="Arial" panose="020B0604020202020204" pitchFamily="34" charset="0"/>
                <a:cs typeface="Arial" panose="020B0604020202020204" pitchFamily="34" charset="0"/>
              </a:rPr>
              <a:t>All APE Part 1 candidates must use the online AACA Logbook to record their practical experience.</a:t>
            </a:r>
          </a:p>
          <a:p>
            <a:pPr algn="l"/>
            <a:endParaRPr lang="en-US" sz="1400" dirty="0">
              <a:solidFill>
                <a:schemeClr val="tx1"/>
              </a:solidFill>
              <a:latin typeface="Arial" panose="020B0604020202020204" pitchFamily="34" charset="0"/>
              <a:cs typeface="Arial" panose="020B0604020202020204" pitchFamily="34" charset="0"/>
            </a:endParaRPr>
          </a:p>
          <a:p>
            <a:pPr algn="l"/>
            <a:r>
              <a:rPr lang="en-US" sz="1400" dirty="0">
                <a:solidFill>
                  <a:schemeClr val="tx1"/>
                </a:solidFill>
                <a:latin typeface="Arial" panose="020B0604020202020204" pitchFamily="34" charset="0"/>
                <a:cs typeface="Arial" panose="020B0604020202020204" pitchFamily="34" charset="0"/>
              </a:rPr>
              <a:t>Candidates must fill out the logbook and register with their full legal name, which corresponds to their formal identification document (for example, their passport).</a:t>
            </a:r>
          </a:p>
          <a:p>
            <a:pPr algn="l"/>
            <a:endParaRPr lang="en-US" sz="1400" dirty="0">
              <a:solidFill>
                <a:schemeClr val="tx1"/>
              </a:solidFill>
              <a:latin typeface="Arial" panose="020B0604020202020204" pitchFamily="34" charset="0"/>
              <a:cs typeface="Arial" panose="020B0604020202020204" pitchFamily="34" charset="0"/>
            </a:endParaRPr>
          </a:p>
          <a:p>
            <a:pPr algn="l"/>
            <a:r>
              <a:rPr lang="en-US" sz="1400" b="1" dirty="0">
                <a:solidFill>
                  <a:schemeClr val="tx1"/>
                </a:solidFill>
                <a:latin typeface="Arial" panose="020B0604020202020204" pitchFamily="34" charset="0"/>
                <a:cs typeface="Arial" panose="020B0604020202020204" pitchFamily="34" charset="0"/>
              </a:rPr>
              <a:t>Prescribed Performance Criteria </a:t>
            </a:r>
          </a:p>
          <a:p>
            <a:pPr algn="l"/>
            <a:r>
              <a:rPr lang="en-US" sz="1400" dirty="0">
                <a:solidFill>
                  <a:schemeClr val="tx1"/>
                </a:solidFill>
                <a:latin typeface="Arial" panose="020B0604020202020204" pitchFamily="34" charset="0"/>
                <a:cs typeface="Arial" panose="020B0604020202020204" pitchFamily="34" charset="0"/>
              </a:rPr>
              <a:t>Candidates are required to gain practical experience in relation to all the 35 Performance Criteria that are mandatory to APE Part 1. </a:t>
            </a:r>
          </a:p>
          <a:p>
            <a:pPr algn="l"/>
            <a:endParaRPr lang="en-US" sz="1400" dirty="0">
              <a:solidFill>
                <a:schemeClr val="tx1"/>
              </a:solidFill>
              <a:latin typeface="Arial" panose="020B0604020202020204" pitchFamily="34" charset="0"/>
              <a:cs typeface="Arial" panose="020B0604020202020204" pitchFamily="34" charset="0"/>
            </a:endParaRPr>
          </a:p>
          <a:p>
            <a:pPr algn="l"/>
            <a:r>
              <a:rPr lang="en-US" sz="1400" dirty="0">
                <a:solidFill>
                  <a:schemeClr val="tx1"/>
                </a:solidFill>
                <a:latin typeface="Arial" panose="020B0604020202020204" pitchFamily="34" charset="0"/>
                <a:cs typeface="Arial" panose="020B0604020202020204" pitchFamily="34" charset="0"/>
              </a:rPr>
              <a:t>It must include:</a:t>
            </a:r>
          </a:p>
          <a:p>
            <a:pPr algn="l"/>
            <a:endParaRPr lang="en-US" sz="1400" dirty="0">
              <a:solidFill>
                <a:schemeClr val="tx1"/>
              </a:solidFill>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US" sz="1400" dirty="0">
                <a:solidFill>
                  <a:schemeClr val="tx1"/>
                </a:solidFill>
                <a:latin typeface="Arial" panose="020B0604020202020204" pitchFamily="34" charset="0"/>
                <a:cs typeface="Arial" panose="020B0604020202020204" pitchFamily="34" charset="0"/>
              </a:rPr>
              <a:t>A minimum of 35 hours experience in each of the APE Part 1 mandatory Performance Criteria</a:t>
            </a:r>
          </a:p>
          <a:p>
            <a:pPr marL="285750" indent="-285750" algn="l">
              <a:buFont typeface="Arial" panose="020B0604020202020204" pitchFamily="34" charset="0"/>
              <a:buChar char="•"/>
            </a:pPr>
            <a:r>
              <a:rPr lang="en-US" sz="1400" dirty="0">
                <a:solidFill>
                  <a:schemeClr val="tx1"/>
                </a:solidFill>
                <a:latin typeface="Arial" panose="020B0604020202020204" pitchFamily="34" charset="0"/>
                <a:cs typeface="Arial" panose="020B0604020202020204" pitchFamily="34" charset="0"/>
              </a:rPr>
              <a:t>A maximum of 350 hours in any one of the APE Part 1 mandatory Performance Criteria</a:t>
            </a:r>
          </a:p>
          <a:p>
            <a:pPr algn="l"/>
            <a:endParaRPr lang="en-US" sz="1400" dirty="0">
              <a:solidFill>
                <a:schemeClr val="tx1"/>
              </a:solidFill>
              <a:latin typeface="Arial" panose="020B0604020202020204" pitchFamily="34" charset="0"/>
              <a:cs typeface="Arial" panose="020B0604020202020204" pitchFamily="34" charset="0"/>
            </a:endParaRPr>
          </a:p>
          <a:p>
            <a:pPr algn="l"/>
            <a:r>
              <a:rPr lang="en-US" sz="1400" dirty="0">
                <a:solidFill>
                  <a:schemeClr val="tx1"/>
                </a:solidFill>
                <a:latin typeface="Arial" panose="020B0604020202020204" pitchFamily="34" charset="0"/>
                <a:cs typeface="Arial" panose="020B0604020202020204" pitchFamily="34" charset="0"/>
              </a:rPr>
              <a:t>Candidates may also log a maximum of 70 hours non-project work against the mandatory Performance Criteria (for example, practice experience).</a:t>
            </a:r>
            <a:endParaRPr lang="en-AU" sz="1400" dirty="0">
              <a:solidFill>
                <a:schemeClr val="tx1"/>
              </a:solidFill>
              <a:latin typeface="Arial" panose="020B0604020202020204" pitchFamily="34" charset="0"/>
              <a:cs typeface="Arial" panose="020B0604020202020204" pitchFamily="34" charset="0"/>
            </a:endParaRPr>
          </a:p>
          <a:p>
            <a:pPr>
              <a:buNone/>
            </a:pPr>
            <a:r>
              <a:rPr lang="en-AU" sz="1400" dirty="0">
                <a:latin typeface="Arial" panose="020B0604020202020204" pitchFamily="34" charset="0"/>
                <a:ea typeface="Avenir Book"/>
                <a:cs typeface="Arial" panose="020B0604020202020204" pitchFamily="34" charset="0"/>
              </a:rPr>
              <a:t> </a:t>
            </a:r>
          </a:p>
        </p:txBody>
      </p:sp>
      <p:sp>
        <p:nvSpPr>
          <p:cNvPr id="11" name="TextBox 10">
            <a:extLst>
              <a:ext uri="{FF2B5EF4-FFF2-40B4-BE49-F238E27FC236}">
                <a16:creationId xmlns:a16="http://schemas.microsoft.com/office/drawing/2014/main" id="{B0511E4C-1CEE-4CA1-EB09-99883AB72443}"/>
              </a:ext>
            </a:extLst>
          </p:cNvPr>
          <p:cNvSpPr txBox="1"/>
          <p:nvPr/>
        </p:nvSpPr>
        <p:spPr>
          <a:xfrm>
            <a:off x="303472" y="1115977"/>
            <a:ext cx="6093372" cy="338554"/>
          </a:xfrm>
          <a:prstGeom prst="rect">
            <a:avLst/>
          </a:prstGeom>
          <a:noFill/>
        </p:spPr>
        <p:txBody>
          <a:bodyPr wrap="square">
            <a:spAutoFit/>
          </a:bodyPr>
          <a:lstStyle/>
          <a:p>
            <a:r>
              <a:rPr lang="en-AU" sz="1600" b="1" dirty="0">
                <a:solidFill>
                  <a:srgbClr val="F94F5E"/>
                </a:solidFill>
                <a:latin typeface="Arial" panose="020B0604020202020204" pitchFamily="34" charset="0"/>
                <a:cs typeface="Arial" panose="020B0604020202020204" pitchFamily="34" charset="0"/>
              </a:rPr>
              <a:t>APE - Architectural Practice Examination</a:t>
            </a:r>
            <a:endParaRPr lang="en-AU" sz="1600" dirty="0">
              <a:solidFill>
                <a:srgbClr val="F94F5E"/>
              </a:solidFill>
            </a:endParaRPr>
          </a:p>
        </p:txBody>
      </p:sp>
    </p:spTree>
    <p:extLst>
      <p:ext uri="{BB962C8B-B14F-4D97-AF65-F5344CB8AC3E}">
        <p14:creationId xmlns:p14="http://schemas.microsoft.com/office/powerpoint/2010/main" val="1706624482"/>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68F7D67-0E75-D46E-8B5A-034FF12025E3}"/>
              </a:ext>
            </a:extLst>
          </p:cNvPr>
          <p:cNvSpPr txBox="1"/>
          <p:nvPr/>
        </p:nvSpPr>
        <p:spPr>
          <a:xfrm>
            <a:off x="303472" y="1733858"/>
            <a:ext cx="11646790" cy="2954655"/>
          </a:xfrm>
          <a:prstGeom prst="rect">
            <a:avLst/>
          </a:prstGeom>
          <a:noFill/>
        </p:spPr>
        <p:txBody>
          <a:bodyPr wrap="square">
            <a:spAutoFit/>
          </a:bodyPr>
          <a:lstStyle/>
          <a:p>
            <a:pPr algn="l"/>
            <a:r>
              <a:rPr lang="en-AU" sz="1600" b="1" dirty="0">
                <a:solidFill>
                  <a:schemeClr val="tx1"/>
                </a:solidFill>
                <a:latin typeface="Arial" panose="020B0604020202020204" pitchFamily="34" charset="0"/>
                <a:cs typeface="Arial" panose="020B0604020202020204" pitchFamily="34" charset="0"/>
              </a:rPr>
              <a:t>PART 1 – Logbook (Continued)</a:t>
            </a:r>
          </a:p>
          <a:p>
            <a:pPr algn="l"/>
            <a:endParaRPr lang="en-AU" sz="1600" b="1" dirty="0">
              <a:solidFill>
                <a:schemeClr val="tx1"/>
              </a:solidFill>
              <a:latin typeface="Arial" panose="020B0604020202020204" pitchFamily="34" charset="0"/>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The logbook requires a minimum of 3300 hours of logged experience in the nominated Performance Criteria from the National Standard of Competency for Architects 2021.</a:t>
            </a:r>
          </a:p>
          <a:p>
            <a:pPr algn="l"/>
            <a:endParaRPr lang="en-AU" sz="1400" dirty="0">
              <a:solidFill>
                <a:schemeClr val="tx1"/>
              </a:solidFill>
              <a:latin typeface="Arial" panose="020B0604020202020204" pitchFamily="34" charset="0"/>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Each log sheet requires the supervising architects name and registration number. </a:t>
            </a:r>
          </a:p>
          <a:p>
            <a:pPr algn="l"/>
            <a:endParaRPr lang="en-AU" sz="1400" dirty="0">
              <a:solidFill>
                <a:schemeClr val="tx1"/>
              </a:solidFill>
              <a:latin typeface="Arial" panose="020B0604020202020204" pitchFamily="34" charset="0"/>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The logbook must cover only the last ten years and focus on the last two years.</a:t>
            </a:r>
          </a:p>
          <a:p>
            <a:pPr algn="l"/>
            <a:endParaRPr lang="en-AU" sz="1400" dirty="0">
              <a:solidFill>
                <a:schemeClr val="tx1"/>
              </a:solidFill>
              <a:latin typeface="Arial" panose="020B0604020202020204" pitchFamily="34" charset="0"/>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Your hours must clarify work in and outside Australia. </a:t>
            </a:r>
          </a:p>
          <a:p>
            <a:pPr algn="l"/>
            <a:endParaRPr lang="en-AU" sz="1400" dirty="0">
              <a:solidFill>
                <a:schemeClr val="tx1"/>
              </a:solidFill>
              <a:latin typeface="Arial" panose="020B0604020202020204" pitchFamily="34" charset="0"/>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At least one year post graduation must be in Australia. </a:t>
            </a:r>
          </a:p>
          <a:p>
            <a:r>
              <a:rPr lang="en-AU" sz="1400" dirty="0">
                <a:latin typeface="Arial" panose="020B0604020202020204" pitchFamily="34" charset="0"/>
                <a:ea typeface="Avenir Book"/>
                <a:cs typeface="Arial" panose="020B0604020202020204" pitchFamily="34" charset="0"/>
              </a:rPr>
              <a:t> </a:t>
            </a:r>
          </a:p>
        </p:txBody>
      </p:sp>
      <p:sp>
        <p:nvSpPr>
          <p:cNvPr id="11" name="TextBox 10">
            <a:extLst>
              <a:ext uri="{FF2B5EF4-FFF2-40B4-BE49-F238E27FC236}">
                <a16:creationId xmlns:a16="http://schemas.microsoft.com/office/drawing/2014/main" id="{B0511E4C-1CEE-4CA1-EB09-99883AB72443}"/>
              </a:ext>
            </a:extLst>
          </p:cNvPr>
          <p:cNvSpPr txBox="1"/>
          <p:nvPr/>
        </p:nvSpPr>
        <p:spPr>
          <a:xfrm>
            <a:off x="303472" y="1115977"/>
            <a:ext cx="6093372" cy="338554"/>
          </a:xfrm>
          <a:prstGeom prst="rect">
            <a:avLst/>
          </a:prstGeom>
          <a:noFill/>
        </p:spPr>
        <p:txBody>
          <a:bodyPr wrap="square">
            <a:spAutoFit/>
          </a:bodyPr>
          <a:lstStyle/>
          <a:p>
            <a:r>
              <a:rPr lang="en-AU" sz="1600" b="1" dirty="0">
                <a:solidFill>
                  <a:srgbClr val="F94F5E"/>
                </a:solidFill>
                <a:latin typeface="Arial" panose="020B0604020202020204" pitchFamily="34" charset="0"/>
                <a:cs typeface="Arial" panose="020B0604020202020204" pitchFamily="34" charset="0"/>
              </a:rPr>
              <a:t>APE - Architectural Practice Examination</a:t>
            </a:r>
            <a:endParaRPr lang="en-AU" sz="1600" dirty="0">
              <a:solidFill>
                <a:srgbClr val="F94F5E"/>
              </a:solidFill>
            </a:endParaRPr>
          </a:p>
        </p:txBody>
      </p:sp>
    </p:spTree>
    <p:extLst>
      <p:ext uri="{BB962C8B-B14F-4D97-AF65-F5344CB8AC3E}">
        <p14:creationId xmlns:p14="http://schemas.microsoft.com/office/powerpoint/2010/main" val="1120837600"/>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68F7D67-0E75-D46E-8B5A-034FF12025E3}"/>
              </a:ext>
            </a:extLst>
          </p:cNvPr>
          <p:cNvSpPr txBox="1"/>
          <p:nvPr/>
        </p:nvSpPr>
        <p:spPr>
          <a:xfrm>
            <a:off x="303472" y="1733858"/>
            <a:ext cx="11646790" cy="4893647"/>
          </a:xfrm>
          <a:prstGeom prst="rect">
            <a:avLst/>
          </a:prstGeom>
          <a:noFill/>
        </p:spPr>
        <p:txBody>
          <a:bodyPr wrap="square">
            <a:spAutoFit/>
          </a:bodyPr>
          <a:lstStyle/>
          <a:p>
            <a:pPr algn="l"/>
            <a:r>
              <a:rPr lang="en-AU" sz="1600" b="1" dirty="0">
                <a:solidFill>
                  <a:schemeClr val="tx1"/>
                </a:solidFill>
                <a:latin typeface="Arial" panose="020B0604020202020204" pitchFamily="34" charset="0"/>
                <a:cs typeface="Arial" panose="020B0604020202020204" pitchFamily="34" charset="0"/>
              </a:rPr>
              <a:t>PART 1 – Statement of Practical Experience</a:t>
            </a:r>
          </a:p>
          <a:p>
            <a:pPr algn="l"/>
            <a:endParaRPr lang="en-AU" sz="1600" b="1" dirty="0">
              <a:solidFill>
                <a:schemeClr val="tx1"/>
              </a:solidFill>
              <a:latin typeface="Arial" panose="020B0604020202020204" pitchFamily="34" charset="0"/>
              <a:cs typeface="Arial" panose="020B0604020202020204" pitchFamily="34" charset="0"/>
            </a:endParaRPr>
          </a:p>
          <a:p>
            <a:pPr algn="l"/>
            <a:r>
              <a:rPr lang="en-US" sz="1400" dirty="0">
                <a:solidFill>
                  <a:schemeClr val="tx1"/>
                </a:solidFill>
                <a:latin typeface="Arial" panose="020B0604020202020204" pitchFamily="34" charset="0"/>
                <a:cs typeface="Arial" panose="020B0604020202020204" pitchFamily="34" charset="0"/>
              </a:rPr>
              <a:t>The Statement of Practical Experience outlines the candidate's practical experience, providing assessors with evidence that the candidate has satisfied the practical experience requirements.</a:t>
            </a:r>
          </a:p>
          <a:p>
            <a:pPr algn="l"/>
            <a:endParaRPr lang="en-US" sz="1400" dirty="0">
              <a:solidFill>
                <a:schemeClr val="tx1"/>
              </a:solidFill>
              <a:latin typeface="Arial" panose="020B0604020202020204" pitchFamily="34" charset="0"/>
              <a:cs typeface="Arial" panose="020B0604020202020204" pitchFamily="34" charset="0"/>
            </a:endParaRPr>
          </a:p>
          <a:p>
            <a:pPr algn="l"/>
            <a:r>
              <a:rPr lang="en-US" sz="1400" dirty="0">
                <a:solidFill>
                  <a:schemeClr val="tx1"/>
                </a:solidFill>
                <a:latin typeface="Arial" panose="020B0604020202020204" pitchFamily="34" charset="0"/>
                <a:cs typeface="Arial" panose="020B0604020202020204" pitchFamily="34" charset="0"/>
              </a:rPr>
              <a:t>The Statement should emphasise work undertaken in the two years immediately preceding the APE application. It must be presented in chronological order of experience. </a:t>
            </a:r>
          </a:p>
          <a:p>
            <a:pPr algn="l"/>
            <a:endParaRPr lang="en-US" sz="1400" dirty="0">
              <a:solidFill>
                <a:schemeClr val="tx1"/>
              </a:solidFill>
              <a:latin typeface="Arial" panose="020B0604020202020204" pitchFamily="34" charset="0"/>
              <a:cs typeface="Arial" panose="020B0604020202020204" pitchFamily="34" charset="0"/>
            </a:endParaRPr>
          </a:p>
          <a:p>
            <a:pPr algn="l"/>
            <a:r>
              <a:rPr lang="en-US" sz="1400" dirty="0">
                <a:solidFill>
                  <a:schemeClr val="tx1"/>
                </a:solidFill>
                <a:latin typeface="Arial" panose="020B0604020202020204" pitchFamily="34" charset="0"/>
                <a:cs typeface="Arial" panose="020B0604020202020204" pitchFamily="34" charset="0"/>
              </a:rPr>
              <a:t>The Statement of Practical Experience must include:</a:t>
            </a:r>
          </a:p>
          <a:p>
            <a:pPr algn="l"/>
            <a:endParaRPr lang="en-US" sz="1400" dirty="0">
              <a:solidFill>
                <a:schemeClr val="tx1"/>
              </a:solidFill>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US" sz="1400" dirty="0">
                <a:solidFill>
                  <a:schemeClr val="tx1"/>
                </a:solidFill>
                <a:latin typeface="Arial" panose="020B0604020202020204" pitchFamily="34" charset="0"/>
                <a:cs typeface="Arial" panose="020B0604020202020204" pitchFamily="34" charset="0"/>
              </a:rPr>
              <a:t>A one-page summary CV</a:t>
            </a:r>
          </a:p>
          <a:p>
            <a:pPr marL="285750" indent="-285750" algn="l">
              <a:buFont typeface="Arial" panose="020B0604020202020204" pitchFamily="34" charset="0"/>
              <a:buChar char="•"/>
            </a:pPr>
            <a:r>
              <a:rPr lang="en-US" sz="1400" dirty="0">
                <a:solidFill>
                  <a:schemeClr val="tx1"/>
                </a:solidFill>
                <a:latin typeface="Arial" panose="020B0604020202020204" pitchFamily="34" charset="0"/>
                <a:cs typeface="Arial" panose="020B0604020202020204" pitchFamily="34" charset="0"/>
              </a:rPr>
              <a:t>Project detail pages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Completed APE Performance Criteria Report</a:t>
            </a:r>
            <a:endParaRPr lang="en-US" sz="1400" dirty="0">
              <a:solidFill>
                <a:schemeClr val="tx1"/>
              </a:solidFill>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US" sz="1400" dirty="0">
                <a:solidFill>
                  <a:schemeClr val="tx1"/>
                </a:solidFill>
                <a:latin typeface="Arial" panose="020B0604020202020204" pitchFamily="34" charset="0"/>
                <a:cs typeface="Arial" panose="020B0604020202020204" pitchFamily="34" charset="0"/>
              </a:rPr>
              <a:t>References (where required)</a:t>
            </a:r>
          </a:p>
          <a:p>
            <a:pPr marL="285750" indent="-285750" algn="l">
              <a:buFont typeface="Arial" panose="020B0604020202020204" pitchFamily="34" charset="0"/>
              <a:buChar char="•"/>
            </a:pPr>
            <a:r>
              <a:rPr lang="en-US" sz="1400" dirty="0">
                <a:solidFill>
                  <a:schemeClr val="tx1"/>
                </a:solidFill>
                <a:latin typeface="Arial" panose="020B0604020202020204" pitchFamily="34" charset="0"/>
                <a:cs typeface="Arial" panose="020B0604020202020204" pitchFamily="34" charset="0"/>
              </a:rPr>
              <a:t>Verification signature on each page prefaced by the sentence “I confirm the candidate's description of the project and the candidate’s involvement”</a:t>
            </a:r>
          </a:p>
          <a:p>
            <a:pPr algn="l"/>
            <a:endParaRPr lang="en-US" sz="1400" dirty="0">
              <a:solidFill>
                <a:schemeClr val="tx1"/>
              </a:solidFill>
              <a:latin typeface="Arial" panose="020B0604020202020204" pitchFamily="34" charset="0"/>
              <a:cs typeface="Arial" panose="020B0604020202020204" pitchFamily="34" charset="0"/>
            </a:endParaRPr>
          </a:p>
          <a:p>
            <a:pPr algn="l"/>
            <a:r>
              <a:rPr lang="en-US" sz="1400" dirty="0">
                <a:solidFill>
                  <a:schemeClr val="tx1"/>
                </a:solidFill>
                <a:latin typeface="Arial" panose="020B0604020202020204" pitchFamily="34" charset="0"/>
                <a:cs typeface="Arial" panose="020B0604020202020204" pitchFamily="34" charset="0"/>
              </a:rPr>
              <a:t>The candidate's name and contact details must be included on every page. </a:t>
            </a:r>
          </a:p>
          <a:p>
            <a:pPr algn="l"/>
            <a:endParaRPr lang="en-US" sz="1400" dirty="0">
              <a:solidFill>
                <a:schemeClr val="tx1"/>
              </a:solidFill>
              <a:latin typeface="Arial" panose="020B0604020202020204" pitchFamily="34" charset="0"/>
              <a:cs typeface="Arial" panose="020B0604020202020204" pitchFamily="34" charset="0"/>
            </a:endParaRPr>
          </a:p>
          <a:p>
            <a:pPr algn="l"/>
            <a:r>
              <a:rPr lang="en-US" sz="1400" dirty="0">
                <a:solidFill>
                  <a:schemeClr val="tx1"/>
                </a:solidFill>
                <a:latin typeface="Arial" panose="020B0604020202020204" pitchFamily="34" charset="0"/>
                <a:cs typeface="Arial" panose="020B0604020202020204" pitchFamily="34" charset="0"/>
              </a:rPr>
              <a:t>Candidates must ensure that the title 'architect' is used correctly throughout the Statement and ensure that the registration status and state registration number of the supervising architect is correct.</a:t>
            </a:r>
            <a:endParaRPr lang="en-AU" sz="1400" dirty="0">
              <a:solidFill>
                <a:schemeClr val="tx1"/>
              </a:solidFill>
              <a:latin typeface="Arial" panose="020B0604020202020204" pitchFamily="34" charset="0"/>
              <a:cs typeface="Arial" panose="020B0604020202020204" pitchFamily="34" charset="0"/>
            </a:endParaRPr>
          </a:p>
          <a:p>
            <a:r>
              <a:rPr lang="en-AU" sz="1400" dirty="0">
                <a:latin typeface="Arial" panose="020B0604020202020204" pitchFamily="34" charset="0"/>
                <a:ea typeface="Avenir Book"/>
                <a:cs typeface="Arial" panose="020B0604020202020204" pitchFamily="34" charset="0"/>
              </a:rPr>
              <a:t> </a:t>
            </a:r>
          </a:p>
        </p:txBody>
      </p:sp>
      <p:sp>
        <p:nvSpPr>
          <p:cNvPr id="11" name="TextBox 10">
            <a:extLst>
              <a:ext uri="{FF2B5EF4-FFF2-40B4-BE49-F238E27FC236}">
                <a16:creationId xmlns:a16="http://schemas.microsoft.com/office/drawing/2014/main" id="{B0511E4C-1CEE-4CA1-EB09-99883AB72443}"/>
              </a:ext>
            </a:extLst>
          </p:cNvPr>
          <p:cNvSpPr txBox="1"/>
          <p:nvPr/>
        </p:nvSpPr>
        <p:spPr>
          <a:xfrm>
            <a:off x="303472" y="1115977"/>
            <a:ext cx="6093372" cy="338554"/>
          </a:xfrm>
          <a:prstGeom prst="rect">
            <a:avLst/>
          </a:prstGeom>
          <a:noFill/>
        </p:spPr>
        <p:txBody>
          <a:bodyPr wrap="square">
            <a:spAutoFit/>
          </a:bodyPr>
          <a:lstStyle/>
          <a:p>
            <a:r>
              <a:rPr lang="en-AU" sz="1600" b="1" dirty="0">
                <a:solidFill>
                  <a:srgbClr val="F94F5E"/>
                </a:solidFill>
                <a:latin typeface="Arial" panose="020B0604020202020204" pitchFamily="34" charset="0"/>
                <a:cs typeface="Arial" panose="020B0604020202020204" pitchFamily="34" charset="0"/>
              </a:rPr>
              <a:t>APE - Architectural Practice Examination</a:t>
            </a:r>
            <a:endParaRPr lang="en-AU" sz="1600" dirty="0">
              <a:solidFill>
                <a:srgbClr val="F94F5E"/>
              </a:solidFill>
            </a:endParaRPr>
          </a:p>
        </p:txBody>
      </p:sp>
    </p:spTree>
    <p:extLst>
      <p:ext uri="{BB962C8B-B14F-4D97-AF65-F5344CB8AC3E}">
        <p14:creationId xmlns:p14="http://schemas.microsoft.com/office/powerpoint/2010/main" val="3314666823"/>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68F7D67-0E75-D46E-8B5A-034FF12025E3}"/>
              </a:ext>
            </a:extLst>
          </p:cNvPr>
          <p:cNvSpPr txBox="1"/>
          <p:nvPr/>
        </p:nvSpPr>
        <p:spPr>
          <a:xfrm>
            <a:off x="303472" y="1733858"/>
            <a:ext cx="11646790" cy="3816429"/>
          </a:xfrm>
          <a:prstGeom prst="rect">
            <a:avLst/>
          </a:prstGeom>
          <a:noFill/>
        </p:spPr>
        <p:txBody>
          <a:bodyPr wrap="square">
            <a:spAutoFit/>
          </a:bodyPr>
          <a:lstStyle/>
          <a:p>
            <a:pPr algn="l"/>
            <a:r>
              <a:rPr lang="en-AU" sz="1600" b="1" dirty="0">
                <a:solidFill>
                  <a:schemeClr val="tx1"/>
                </a:solidFill>
                <a:latin typeface="Arial" panose="020B0604020202020204" pitchFamily="34" charset="0"/>
                <a:cs typeface="Arial" panose="020B0604020202020204" pitchFamily="34" charset="0"/>
              </a:rPr>
              <a:t>PART 1 – Statement of Practical Experience (Continued)</a:t>
            </a:r>
          </a:p>
          <a:p>
            <a:pPr algn="l"/>
            <a:endParaRPr lang="en-AU" sz="1600" b="1" dirty="0">
              <a:solidFill>
                <a:schemeClr val="tx1"/>
              </a:solidFill>
              <a:latin typeface="Arial" panose="020B0604020202020204" pitchFamily="34" charset="0"/>
              <a:cs typeface="Arial" panose="020B0604020202020204" pitchFamily="34" charset="0"/>
            </a:endParaRPr>
          </a:p>
          <a:p>
            <a:pPr algn="l"/>
            <a:r>
              <a:rPr lang="en-AU" sz="1400" b="1" dirty="0">
                <a:solidFill>
                  <a:schemeClr val="tx1"/>
                </a:solidFill>
                <a:latin typeface="Arial" panose="020B0604020202020204" pitchFamily="34" charset="0"/>
                <a:cs typeface="Arial" panose="020B0604020202020204" pitchFamily="34" charset="0"/>
              </a:rPr>
              <a:t>Project detail pages </a:t>
            </a:r>
          </a:p>
          <a:p>
            <a:pPr algn="l"/>
            <a:endParaRPr lang="en-AU" sz="1400" b="1" dirty="0">
              <a:solidFill>
                <a:schemeClr val="tx1"/>
              </a:solidFill>
              <a:latin typeface="Arial" panose="020B0604020202020204" pitchFamily="34" charset="0"/>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These pages provide a detailed account of the candidate’s project experience.  </a:t>
            </a:r>
          </a:p>
          <a:p>
            <a:pPr algn="l"/>
            <a:endParaRPr lang="en-AU" sz="1400" dirty="0">
              <a:solidFill>
                <a:schemeClr val="tx1"/>
              </a:solidFill>
              <a:latin typeface="Arial" panose="020B0604020202020204" pitchFamily="34" charset="0"/>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The expected word count is 2000–3000 words, with the information provided not exceeding 3000 words. </a:t>
            </a:r>
          </a:p>
          <a:p>
            <a:pPr algn="l"/>
            <a:endParaRPr lang="en-AU" sz="1400" dirty="0">
              <a:latin typeface="Arial" panose="020B0604020202020204" pitchFamily="34" charset="0"/>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The word count should be noted.</a:t>
            </a:r>
          </a:p>
          <a:p>
            <a:pPr algn="l"/>
            <a:endParaRPr lang="en-AU" sz="1400" dirty="0">
              <a:solidFill>
                <a:schemeClr val="tx1"/>
              </a:solidFill>
              <a:latin typeface="Arial" panose="020B0604020202020204" pitchFamily="34" charset="0"/>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The project detail pages should include: </a:t>
            </a:r>
          </a:p>
          <a:p>
            <a:pPr algn="l"/>
            <a:endParaRPr lang="en-AU" sz="1400" dirty="0">
              <a:solidFill>
                <a:schemeClr val="tx1"/>
              </a:solidFill>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AU" sz="1400" dirty="0">
                <a:solidFill>
                  <a:schemeClr val="tx1"/>
                </a:solidFill>
                <a:latin typeface="Arial" panose="020B0604020202020204" pitchFamily="34" charset="0"/>
                <a:cs typeface="Arial" panose="020B0604020202020204" pitchFamily="34" charset="0"/>
              </a:rPr>
              <a:t>An outline of the project brief. </a:t>
            </a:r>
          </a:p>
          <a:p>
            <a:pPr marL="285750" indent="-285750" algn="l">
              <a:buFont typeface="Arial" panose="020B0604020202020204" pitchFamily="34" charset="0"/>
              <a:buChar char="•"/>
            </a:pPr>
            <a:r>
              <a:rPr lang="en-AU" sz="1400" dirty="0">
                <a:solidFill>
                  <a:schemeClr val="tx1"/>
                </a:solidFill>
                <a:latin typeface="Arial" panose="020B0604020202020204" pitchFamily="34" charset="0"/>
                <a:cs typeface="Arial" panose="020B0604020202020204" pitchFamily="34" charset="0"/>
              </a:rPr>
              <a:t>A detailed description of the level/type of practical experience gained by the candidate in each of the APE Part 1 mandatory Performance Criteria. This should demonstrate an understanding of the Performance Criteria. </a:t>
            </a:r>
          </a:p>
          <a:p>
            <a:pPr marL="285750" indent="-285750" algn="l">
              <a:buFont typeface="Arial" panose="020B0604020202020204" pitchFamily="34" charset="0"/>
              <a:buChar char="•"/>
            </a:pPr>
            <a:r>
              <a:rPr lang="en-AU" sz="1400" dirty="0">
                <a:solidFill>
                  <a:schemeClr val="tx1"/>
                </a:solidFill>
                <a:latin typeface="Arial" panose="020B0604020202020204" pitchFamily="34" charset="0"/>
                <a:cs typeface="Arial" panose="020B0604020202020204" pitchFamily="34" charset="0"/>
              </a:rPr>
              <a:t>Sufficient evidence to support the claimed experience in the online AACA Logbook. </a:t>
            </a:r>
          </a:p>
          <a:p>
            <a:pPr marL="285750" indent="-285750" algn="l">
              <a:buFont typeface="Arial" panose="020B0604020202020204" pitchFamily="34" charset="0"/>
              <a:buChar char="•"/>
            </a:pPr>
            <a:r>
              <a:rPr lang="en-AU" sz="1400" dirty="0">
                <a:solidFill>
                  <a:schemeClr val="tx1"/>
                </a:solidFill>
                <a:latin typeface="Arial" panose="020B0604020202020204" pitchFamily="34" charset="0"/>
                <a:cs typeface="Arial" panose="020B0604020202020204" pitchFamily="34" charset="0"/>
              </a:rPr>
              <a:t>Sufficient details to allow APE Part 3 Assessors to appreciate the scope of work,  its cost, floor area and nature of construction.</a:t>
            </a:r>
          </a:p>
        </p:txBody>
      </p:sp>
      <p:sp>
        <p:nvSpPr>
          <p:cNvPr id="11" name="TextBox 10">
            <a:extLst>
              <a:ext uri="{FF2B5EF4-FFF2-40B4-BE49-F238E27FC236}">
                <a16:creationId xmlns:a16="http://schemas.microsoft.com/office/drawing/2014/main" id="{B0511E4C-1CEE-4CA1-EB09-99883AB72443}"/>
              </a:ext>
            </a:extLst>
          </p:cNvPr>
          <p:cNvSpPr txBox="1"/>
          <p:nvPr/>
        </p:nvSpPr>
        <p:spPr>
          <a:xfrm>
            <a:off x="303472" y="1115977"/>
            <a:ext cx="6093372" cy="338554"/>
          </a:xfrm>
          <a:prstGeom prst="rect">
            <a:avLst/>
          </a:prstGeom>
          <a:noFill/>
        </p:spPr>
        <p:txBody>
          <a:bodyPr wrap="square">
            <a:spAutoFit/>
          </a:bodyPr>
          <a:lstStyle/>
          <a:p>
            <a:r>
              <a:rPr lang="en-AU" sz="1600" b="1" dirty="0">
                <a:solidFill>
                  <a:srgbClr val="F94F5E"/>
                </a:solidFill>
                <a:latin typeface="Arial" panose="020B0604020202020204" pitchFamily="34" charset="0"/>
                <a:cs typeface="Arial" panose="020B0604020202020204" pitchFamily="34" charset="0"/>
              </a:rPr>
              <a:t>APE - Architectural Practice Examination</a:t>
            </a:r>
            <a:endParaRPr lang="en-AU" sz="1600" dirty="0">
              <a:solidFill>
                <a:srgbClr val="F94F5E"/>
              </a:solidFill>
            </a:endParaRPr>
          </a:p>
        </p:txBody>
      </p:sp>
    </p:spTree>
    <p:extLst>
      <p:ext uri="{BB962C8B-B14F-4D97-AF65-F5344CB8AC3E}">
        <p14:creationId xmlns:p14="http://schemas.microsoft.com/office/powerpoint/2010/main" val="3493792995"/>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68F7D67-0E75-D46E-8B5A-034FF12025E3}"/>
              </a:ext>
            </a:extLst>
          </p:cNvPr>
          <p:cNvSpPr txBox="1"/>
          <p:nvPr/>
        </p:nvSpPr>
        <p:spPr>
          <a:xfrm>
            <a:off x="303472" y="1733858"/>
            <a:ext cx="11646790" cy="4031873"/>
          </a:xfrm>
          <a:prstGeom prst="rect">
            <a:avLst/>
          </a:prstGeom>
          <a:noFill/>
        </p:spPr>
        <p:txBody>
          <a:bodyPr wrap="square">
            <a:spAutoFit/>
          </a:bodyPr>
          <a:lstStyle/>
          <a:p>
            <a:pPr algn="l"/>
            <a:r>
              <a:rPr lang="en-AU" sz="1600" b="1" dirty="0">
                <a:solidFill>
                  <a:schemeClr val="tx1"/>
                </a:solidFill>
                <a:latin typeface="Arial" panose="020B0604020202020204" pitchFamily="34" charset="0"/>
                <a:cs typeface="Arial" panose="020B0604020202020204" pitchFamily="34" charset="0"/>
              </a:rPr>
              <a:t>PART 1 – Statement of Practical Experience (Continued)</a:t>
            </a:r>
          </a:p>
          <a:p>
            <a:pPr algn="l"/>
            <a:endParaRPr lang="en-AU" sz="1600" b="1" dirty="0">
              <a:solidFill>
                <a:schemeClr val="tx1"/>
              </a:solidFill>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AU" sz="1400" dirty="0">
                <a:solidFill>
                  <a:schemeClr val="tx1"/>
                </a:solidFill>
                <a:latin typeface="Arial" panose="020B0604020202020204" pitchFamily="34" charset="0"/>
                <a:cs typeface="Arial" panose="020B0604020202020204" pitchFamily="34" charset="0"/>
              </a:rPr>
              <a:t>Used by the assessors to prepare for their interview.</a:t>
            </a:r>
            <a:br>
              <a:rPr lang="en-AU" sz="1400" dirty="0">
                <a:solidFill>
                  <a:schemeClr val="tx1"/>
                </a:solidFill>
                <a:latin typeface="Arial" panose="020B0604020202020204" pitchFamily="34" charset="0"/>
                <a:cs typeface="Arial" panose="020B0604020202020204" pitchFamily="34" charset="0"/>
              </a:rPr>
            </a:br>
            <a:endParaRPr lang="en-AU" sz="1400" dirty="0">
              <a:solidFill>
                <a:schemeClr val="tx1"/>
              </a:solidFill>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AU" sz="1400" dirty="0">
                <a:solidFill>
                  <a:schemeClr val="tx1"/>
                </a:solidFill>
                <a:latin typeface="Arial" panose="020B0604020202020204" pitchFamily="34" charset="0"/>
                <a:cs typeface="Arial" panose="020B0604020202020204" pitchFamily="34" charset="0"/>
              </a:rPr>
              <a:t>Must include a summary CV as an introduction (not included in the word count).</a:t>
            </a:r>
          </a:p>
          <a:p>
            <a:pPr algn="l">
              <a:buFont typeface="Arial" panose="020B0604020202020204" pitchFamily="34" charset="0"/>
              <a:buChar char="•"/>
            </a:pPr>
            <a:endParaRPr lang="en-AU" sz="1400" dirty="0">
              <a:solidFill>
                <a:schemeClr val="tx1"/>
              </a:solidFill>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AU" sz="1400" dirty="0">
                <a:solidFill>
                  <a:schemeClr val="tx1"/>
                </a:solidFill>
                <a:latin typeface="Arial" panose="020B0604020202020204" pitchFamily="34" charset="0"/>
                <a:cs typeface="Arial" panose="020B0604020202020204" pitchFamily="34" charset="0"/>
              </a:rPr>
              <a:t>Must cover only the last ten years and focus on the last two years. </a:t>
            </a:r>
          </a:p>
          <a:p>
            <a:pPr algn="l">
              <a:buFont typeface="Arial" panose="020B0604020202020204" pitchFamily="34" charset="0"/>
              <a:buChar char="•"/>
            </a:pPr>
            <a:endParaRPr lang="en-AU" sz="1400" dirty="0">
              <a:solidFill>
                <a:schemeClr val="tx1"/>
              </a:solidFill>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AU" sz="1400" dirty="0">
                <a:solidFill>
                  <a:schemeClr val="tx1"/>
                </a:solidFill>
                <a:latin typeface="Arial" panose="020B0604020202020204" pitchFamily="34" charset="0"/>
                <a:cs typeface="Arial" panose="020B0604020202020204" pitchFamily="34" charset="0"/>
              </a:rPr>
              <a:t>Must demonstrate that the experience addresses the Performance Criteria from the National Standard of Competency for Architects.</a:t>
            </a:r>
            <a:br>
              <a:rPr lang="en-AU" sz="1400" dirty="0">
                <a:solidFill>
                  <a:schemeClr val="tx1"/>
                </a:solidFill>
                <a:latin typeface="Arial" panose="020B0604020202020204" pitchFamily="34" charset="0"/>
                <a:cs typeface="Arial" panose="020B0604020202020204" pitchFamily="34" charset="0"/>
              </a:rPr>
            </a:br>
            <a:endParaRPr lang="en-AU" sz="1400" dirty="0">
              <a:solidFill>
                <a:schemeClr val="tx1"/>
              </a:solidFill>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AU" sz="1400" dirty="0">
                <a:solidFill>
                  <a:schemeClr val="tx1"/>
                </a:solidFill>
                <a:latin typeface="Arial" panose="020B0604020202020204" pitchFamily="34" charset="0"/>
                <a:cs typeface="Arial" panose="020B0604020202020204" pitchFamily="34" charset="0"/>
              </a:rPr>
              <a:t>Must be signed off on every page by the supervising architect/s or if applicable, the appropriate professional.</a:t>
            </a:r>
            <a:br>
              <a:rPr lang="en-AU" sz="1400" dirty="0">
                <a:solidFill>
                  <a:schemeClr val="tx1"/>
                </a:solidFill>
                <a:latin typeface="Arial" panose="020B0604020202020204" pitchFamily="34" charset="0"/>
                <a:cs typeface="Arial" panose="020B0604020202020204" pitchFamily="34" charset="0"/>
              </a:rPr>
            </a:br>
            <a:endParaRPr lang="en-AU" sz="1400" dirty="0">
              <a:solidFill>
                <a:schemeClr val="tx1"/>
              </a:solidFill>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AU" sz="1400" dirty="0">
                <a:solidFill>
                  <a:schemeClr val="tx1"/>
                </a:solidFill>
                <a:latin typeface="Arial" panose="020B0604020202020204" pitchFamily="34" charset="0"/>
                <a:cs typeface="Arial" panose="020B0604020202020204" pitchFamily="34" charset="0"/>
              </a:rPr>
              <a:t>Requires supervising architects name and registration number.</a:t>
            </a:r>
            <a:br>
              <a:rPr lang="en-AU" sz="1400" dirty="0">
                <a:solidFill>
                  <a:schemeClr val="tx1"/>
                </a:solidFill>
                <a:latin typeface="Arial" panose="020B0604020202020204" pitchFamily="34" charset="0"/>
                <a:cs typeface="Arial" panose="020B0604020202020204" pitchFamily="34" charset="0"/>
              </a:rPr>
            </a:br>
            <a:endParaRPr lang="en-AU" sz="1400" dirty="0">
              <a:solidFill>
                <a:schemeClr val="tx1"/>
              </a:solidFill>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AU" sz="1400" dirty="0">
                <a:solidFill>
                  <a:schemeClr val="tx1"/>
                </a:solidFill>
                <a:latin typeface="Arial" panose="020B0604020202020204" pitchFamily="34" charset="0"/>
                <a:cs typeface="Arial" panose="020B0604020202020204" pitchFamily="34" charset="0"/>
              </a:rPr>
              <a:t>No images are to be included.</a:t>
            </a:r>
          </a:p>
          <a:p>
            <a:pPr algn="l"/>
            <a:endParaRPr lang="en-AU" sz="1400" dirty="0">
              <a:solidFill>
                <a:schemeClr val="tx1"/>
              </a:solidFill>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AU" sz="1400" dirty="0">
                <a:solidFill>
                  <a:schemeClr val="tx1"/>
                </a:solidFill>
                <a:latin typeface="Arial" panose="020B0604020202020204" pitchFamily="34" charset="0"/>
                <a:cs typeface="Arial" panose="020B0604020202020204" pitchFamily="34" charset="0"/>
              </a:rPr>
              <a:t>Must include 2 references for experience not gained under the supervision of an architect or in an allied industry.</a:t>
            </a:r>
          </a:p>
          <a:p>
            <a:r>
              <a:rPr lang="en-AU" sz="1400" dirty="0">
                <a:latin typeface="Arial" panose="020B0604020202020204" pitchFamily="34" charset="0"/>
                <a:ea typeface="Avenir Book"/>
                <a:cs typeface="Arial" panose="020B0604020202020204" pitchFamily="34" charset="0"/>
              </a:rPr>
              <a:t> </a:t>
            </a:r>
          </a:p>
        </p:txBody>
      </p:sp>
      <p:sp>
        <p:nvSpPr>
          <p:cNvPr id="11" name="TextBox 10">
            <a:extLst>
              <a:ext uri="{FF2B5EF4-FFF2-40B4-BE49-F238E27FC236}">
                <a16:creationId xmlns:a16="http://schemas.microsoft.com/office/drawing/2014/main" id="{B0511E4C-1CEE-4CA1-EB09-99883AB72443}"/>
              </a:ext>
            </a:extLst>
          </p:cNvPr>
          <p:cNvSpPr txBox="1"/>
          <p:nvPr/>
        </p:nvSpPr>
        <p:spPr>
          <a:xfrm>
            <a:off x="303472" y="1115977"/>
            <a:ext cx="6093372" cy="338554"/>
          </a:xfrm>
          <a:prstGeom prst="rect">
            <a:avLst/>
          </a:prstGeom>
          <a:noFill/>
        </p:spPr>
        <p:txBody>
          <a:bodyPr wrap="square">
            <a:spAutoFit/>
          </a:bodyPr>
          <a:lstStyle/>
          <a:p>
            <a:r>
              <a:rPr lang="en-AU" sz="1600" b="1" dirty="0">
                <a:solidFill>
                  <a:srgbClr val="F94F5E"/>
                </a:solidFill>
                <a:latin typeface="Arial" panose="020B0604020202020204" pitchFamily="34" charset="0"/>
                <a:cs typeface="Arial" panose="020B0604020202020204" pitchFamily="34" charset="0"/>
              </a:rPr>
              <a:t>APE - Architectural Practice Examination</a:t>
            </a:r>
            <a:endParaRPr lang="en-AU" sz="1600" dirty="0">
              <a:solidFill>
                <a:srgbClr val="F94F5E"/>
              </a:solidFill>
            </a:endParaRPr>
          </a:p>
        </p:txBody>
      </p:sp>
    </p:spTree>
    <p:extLst>
      <p:ext uri="{BB962C8B-B14F-4D97-AF65-F5344CB8AC3E}">
        <p14:creationId xmlns:p14="http://schemas.microsoft.com/office/powerpoint/2010/main" val="1075355117"/>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68F7D67-0E75-D46E-8B5A-034FF12025E3}"/>
              </a:ext>
            </a:extLst>
          </p:cNvPr>
          <p:cNvSpPr txBox="1"/>
          <p:nvPr/>
        </p:nvSpPr>
        <p:spPr>
          <a:xfrm>
            <a:off x="303472" y="1733858"/>
            <a:ext cx="11646790" cy="3170099"/>
          </a:xfrm>
          <a:prstGeom prst="rect">
            <a:avLst/>
          </a:prstGeom>
          <a:noFill/>
        </p:spPr>
        <p:txBody>
          <a:bodyPr wrap="square">
            <a:spAutoFit/>
          </a:bodyPr>
          <a:lstStyle/>
          <a:p>
            <a:pPr algn="l"/>
            <a:r>
              <a:rPr lang="en-AU" sz="1600" b="1" dirty="0">
                <a:solidFill>
                  <a:schemeClr val="tx1"/>
                </a:solidFill>
                <a:latin typeface="Arial" panose="020B0604020202020204" pitchFamily="34" charset="0"/>
                <a:cs typeface="Arial" panose="020B0604020202020204" pitchFamily="34" charset="0"/>
              </a:rPr>
              <a:t>PART 1 – Review</a:t>
            </a:r>
          </a:p>
          <a:p>
            <a:pPr algn="l"/>
            <a:endParaRPr lang="en-AU" sz="1600" b="1" dirty="0">
              <a:solidFill>
                <a:schemeClr val="tx1"/>
              </a:solidFill>
              <a:latin typeface="Arial" panose="020B0604020202020204" pitchFamily="34" charset="0"/>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Administrative review is undertaken by the Registrar and the Administration Coordinator - queries may be raised from this process such as missing signatures, missing or uncertified documents and other details.</a:t>
            </a:r>
            <a:br>
              <a:rPr lang="en-AU" sz="1400" dirty="0">
                <a:solidFill>
                  <a:schemeClr val="tx1"/>
                </a:solidFill>
                <a:latin typeface="Arial" panose="020B0604020202020204" pitchFamily="34" charset="0"/>
                <a:cs typeface="Arial" panose="020B0604020202020204" pitchFamily="34" charset="0"/>
              </a:rPr>
            </a:br>
            <a:endParaRPr lang="en-AU" sz="1400" dirty="0">
              <a:solidFill>
                <a:schemeClr val="tx1"/>
              </a:solidFill>
              <a:latin typeface="Arial" panose="020B0604020202020204" pitchFamily="34" charset="0"/>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Professional review is undertaken by the Convenor and 2 assessors - to assess the candidates' applications meet the requirements for the Logbook and Statement of Practical Experience.</a:t>
            </a:r>
            <a:br>
              <a:rPr lang="en-AU" sz="1400" dirty="0">
                <a:solidFill>
                  <a:schemeClr val="tx1"/>
                </a:solidFill>
                <a:latin typeface="Arial" panose="020B0604020202020204" pitchFamily="34" charset="0"/>
                <a:cs typeface="Arial" panose="020B0604020202020204" pitchFamily="34" charset="0"/>
              </a:rPr>
            </a:br>
            <a:endParaRPr lang="en-AU" sz="1400" dirty="0">
              <a:solidFill>
                <a:schemeClr val="tx1"/>
              </a:solidFill>
              <a:latin typeface="Arial" panose="020B0604020202020204" pitchFamily="34" charset="0"/>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Intention is to close off any loose ends within a few days after the Assessor Briefing, and within two weeks of close of submissions.</a:t>
            </a:r>
            <a:br>
              <a:rPr lang="en-AU" sz="1400" dirty="0">
                <a:solidFill>
                  <a:schemeClr val="tx1"/>
                </a:solidFill>
                <a:latin typeface="Arial" panose="020B0604020202020204" pitchFamily="34" charset="0"/>
                <a:cs typeface="Arial" panose="020B0604020202020204" pitchFamily="34" charset="0"/>
              </a:rPr>
            </a:br>
            <a:endParaRPr lang="en-AU" sz="1400" dirty="0">
              <a:solidFill>
                <a:schemeClr val="tx1"/>
              </a:solidFill>
              <a:latin typeface="Arial" panose="020B0604020202020204" pitchFamily="34" charset="0"/>
              <a:cs typeface="Arial" panose="020B0604020202020204" pitchFamily="34" charset="0"/>
            </a:endParaRPr>
          </a:p>
          <a:p>
            <a:pPr lvl="0" algn="l"/>
            <a:r>
              <a:rPr lang="en-AU" sz="1400" dirty="0">
                <a:solidFill>
                  <a:schemeClr val="tx1"/>
                </a:solidFill>
                <a:latin typeface="Arial" panose="020B0604020202020204" pitchFamily="34" charset="0"/>
                <a:cs typeface="Arial" panose="020B0604020202020204" pitchFamily="34" charset="0"/>
              </a:rPr>
              <a:t>You may be asked to resubmit your Application documents within a specified time period (e.g. 2-3 days) if any problems are identified.</a:t>
            </a:r>
          </a:p>
          <a:p>
            <a:pPr lvl="0" algn="l"/>
            <a:endParaRPr lang="en-AU" sz="1400" dirty="0">
              <a:solidFill>
                <a:schemeClr val="tx1"/>
              </a:solidFill>
              <a:latin typeface="Arial" panose="020B0604020202020204" pitchFamily="34" charset="0"/>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Applicants will be advised as soon as possible of pass or fail for Part 1.</a:t>
            </a:r>
          </a:p>
          <a:p>
            <a:r>
              <a:rPr lang="en-AU" sz="1400" dirty="0">
                <a:latin typeface="Arial" panose="020B0604020202020204" pitchFamily="34" charset="0"/>
                <a:ea typeface="Avenir Book"/>
                <a:cs typeface="Arial" panose="020B0604020202020204" pitchFamily="34" charset="0"/>
              </a:rPr>
              <a:t> </a:t>
            </a:r>
          </a:p>
        </p:txBody>
      </p:sp>
      <p:sp>
        <p:nvSpPr>
          <p:cNvPr id="11" name="TextBox 10">
            <a:extLst>
              <a:ext uri="{FF2B5EF4-FFF2-40B4-BE49-F238E27FC236}">
                <a16:creationId xmlns:a16="http://schemas.microsoft.com/office/drawing/2014/main" id="{B0511E4C-1CEE-4CA1-EB09-99883AB72443}"/>
              </a:ext>
            </a:extLst>
          </p:cNvPr>
          <p:cNvSpPr txBox="1"/>
          <p:nvPr/>
        </p:nvSpPr>
        <p:spPr>
          <a:xfrm>
            <a:off x="303472" y="1115977"/>
            <a:ext cx="6093372" cy="338554"/>
          </a:xfrm>
          <a:prstGeom prst="rect">
            <a:avLst/>
          </a:prstGeom>
          <a:noFill/>
        </p:spPr>
        <p:txBody>
          <a:bodyPr wrap="square">
            <a:spAutoFit/>
          </a:bodyPr>
          <a:lstStyle/>
          <a:p>
            <a:r>
              <a:rPr lang="en-AU" sz="1600" b="1" dirty="0">
                <a:solidFill>
                  <a:srgbClr val="F94F5E"/>
                </a:solidFill>
                <a:latin typeface="Arial" panose="020B0604020202020204" pitchFamily="34" charset="0"/>
                <a:cs typeface="Arial" panose="020B0604020202020204" pitchFamily="34" charset="0"/>
              </a:rPr>
              <a:t>APE - Architectural Practice Examination</a:t>
            </a:r>
            <a:endParaRPr lang="en-AU" sz="1600" dirty="0">
              <a:solidFill>
                <a:srgbClr val="F94F5E"/>
              </a:solidFill>
            </a:endParaRPr>
          </a:p>
        </p:txBody>
      </p:sp>
    </p:spTree>
    <p:extLst>
      <p:ext uri="{BB962C8B-B14F-4D97-AF65-F5344CB8AC3E}">
        <p14:creationId xmlns:p14="http://schemas.microsoft.com/office/powerpoint/2010/main" val="360278180"/>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68F7D67-0E75-D46E-8B5A-034FF12025E3}"/>
              </a:ext>
            </a:extLst>
          </p:cNvPr>
          <p:cNvSpPr txBox="1"/>
          <p:nvPr/>
        </p:nvSpPr>
        <p:spPr>
          <a:xfrm>
            <a:off x="303472" y="1733858"/>
            <a:ext cx="11646790" cy="4893647"/>
          </a:xfrm>
          <a:prstGeom prst="rect">
            <a:avLst/>
          </a:prstGeom>
          <a:noFill/>
        </p:spPr>
        <p:txBody>
          <a:bodyPr wrap="square">
            <a:spAutoFit/>
          </a:bodyPr>
          <a:lstStyle/>
          <a:p>
            <a:pPr algn="l"/>
            <a:r>
              <a:rPr lang="en-AU" sz="1600" b="1" dirty="0">
                <a:solidFill>
                  <a:schemeClr val="tx1"/>
                </a:solidFill>
                <a:latin typeface="Arial" panose="020B0604020202020204" pitchFamily="34" charset="0"/>
                <a:cs typeface="Arial" panose="020B0604020202020204" pitchFamily="34" charset="0"/>
              </a:rPr>
              <a:t>PART 1 – </a:t>
            </a:r>
            <a:r>
              <a:rPr lang="en-AU" sz="1600" b="1" dirty="0">
                <a:latin typeface="Arial" panose="020B0604020202020204" pitchFamily="34" charset="0"/>
                <a:cs typeface="Arial" panose="020B0604020202020204" pitchFamily="34" charset="0"/>
              </a:rPr>
              <a:t>Common Mistakes</a:t>
            </a:r>
            <a:endParaRPr lang="en-AU" sz="1600" b="1" dirty="0">
              <a:solidFill>
                <a:schemeClr val="tx1"/>
              </a:solidFill>
              <a:latin typeface="Arial" panose="020B0604020202020204" pitchFamily="34" charset="0"/>
              <a:cs typeface="Arial" panose="020B0604020202020204" pitchFamily="34" charset="0"/>
            </a:endParaRPr>
          </a:p>
          <a:p>
            <a:pPr algn="l"/>
            <a:endParaRPr lang="en-AU" sz="1600" b="1" dirty="0">
              <a:solidFill>
                <a:schemeClr val="tx1"/>
              </a:solidFill>
              <a:latin typeface="Arial" panose="020B0604020202020204" pitchFamily="34" charset="0"/>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Make sure your Part 1 documentation is in the correct order as stipulated on the application form.</a:t>
            </a:r>
          </a:p>
          <a:p>
            <a:pPr algn="l"/>
            <a:endParaRPr lang="en-AU" sz="1400" dirty="0">
              <a:solidFill>
                <a:schemeClr val="tx1"/>
              </a:solidFill>
              <a:latin typeface="Arial" panose="020B0604020202020204" pitchFamily="34" charset="0"/>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Make sure your submission is in 2 separate PDFs as stipulated on APBSA’s website.</a:t>
            </a:r>
          </a:p>
          <a:p>
            <a:pPr algn="l"/>
            <a:endParaRPr lang="en-AU" sz="1400" dirty="0">
              <a:solidFill>
                <a:schemeClr val="tx1"/>
              </a:solidFill>
              <a:latin typeface="Arial" panose="020B0604020202020204" pitchFamily="34" charset="0"/>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Make sure your application form is complete and signed.</a:t>
            </a:r>
          </a:p>
          <a:p>
            <a:pPr algn="l"/>
            <a:endParaRPr lang="en-AU" sz="1400" dirty="0">
              <a:solidFill>
                <a:schemeClr val="tx1"/>
              </a:solidFill>
              <a:latin typeface="Arial" panose="020B0604020202020204" pitchFamily="34" charset="0"/>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Make sure your Part 1 identification and degrees are witnessed.</a:t>
            </a:r>
          </a:p>
          <a:p>
            <a:pPr algn="l"/>
            <a:endParaRPr lang="en-AU" sz="1400" dirty="0">
              <a:solidFill>
                <a:schemeClr val="tx1"/>
              </a:solidFill>
              <a:latin typeface="Arial" panose="020B0604020202020204" pitchFamily="34" charset="0"/>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Make sure your Part 1 documentation includes a completed NSCA Performance Criteria Report.</a:t>
            </a:r>
          </a:p>
          <a:p>
            <a:pPr algn="l">
              <a:buFont typeface="Arial" panose="020B0604020202020204" pitchFamily="34" charset="0"/>
              <a:buChar char="•"/>
            </a:pPr>
            <a:endParaRPr lang="en-AU" sz="1400" dirty="0">
              <a:solidFill>
                <a:schemeClr val="tx1"/>
              </a:solidFill>
              <a:latin typeface="Arial" panose="020B0604020202020204" pitchFamily="34" charset="0"/>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Make sure you do not include any imagery in your Statement of Practical Experience.</a:t>
            </a:r>
          </a:p>
          <a:p>
            <a:pPr algn="l"/>
            <a:endParaRPr lang="en-AU" sz="1400" dirty="0">
              <a:solidFill>
                <a:schemeClr val="tx1"/>
              </a:solidFill>
              <a:latin typeface="Arial" panose="020B0604020202020204" pitchFamily="34" charset="0"/>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Make sure you have removed the AACA  APE Support Material and Online Resources.</a:t>
            </a:r>
          </a:p>
          <a:p>
            <a:pPr algn="l"/>
            <a:endParaRPr lang="en-AU" sz="1400" dirty="0">
              <a:solidFill>
                <a:schemeClr val="tx1"/>
              </a:solidFill>
              <a:latin typeface="Arial" panose="020B0604020202020204" pitchFamily="34" charset="0"/>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Make sure you do not refer to the old experience levels of Observer, Participant and Executive.</a:t>
            </a:r>
          </a:p>
          <a:p>
            <a:pPr algn="l"/>
            <a:endParaRPr lang="en-AU" sz="1400" dirty="0">
              <a:latin typeface="Arial" panose="020B0604020202020204" pitchFamily="34" charset="0"/>
              <a:cs typeface="Arial" panose="020B0604020202020204" pitchFamily="34" charset="0"/>
            </a:endParaRPr>
          </a:p>
          <a:p>
            <a:r>
              <a:rPr lang="en-AU" sz="1400" dirty="0">
                <a:solidFill>
                  <a:schemeClr val="tx1"/>
                </a:solidFill>
                <a:latin typeface="Arial" panose="020B0604020202020204" pitchFamily="34" charset="0"/>
                <a:cs typeface="Arial" panose="020B0604020202020204" pitchFamily="34" charset="0"/>
              </a:rPr>
              <a:t>Make sure your Statement of Practical Experience has been signed off and verified</a:t>
            </a:r>
            <a:r>
              <a:rPr lang="en-AU" sz="1400" dirty="0">
                <a:latin typeface="Arial" panose="020B0604020202020204" pitchFamily="34" charset="0"/>
                <a:cs typeface="Arial" panose="020B0604020202020204" pitchFamily="34" charset="0"/>
              </a:rPr>
              <a:t> on every page by the supervising architect or appropriate professional and is </a:t>
            </a:r>
            <a:r>
              <a:rPr lang="en-US" sz="1400" dirty="0">
                <a:solidFill>
                  <a:schemeClr val="tx1"/>
                </a:solidFill>
                <a:latin typeface="Arial" panose="020B0604020202020204" pitchFamily="34" charset="0"/>
                <a:cs typeface="Arial" panose="020B0604020202020204" pitchFamily="34" charset="0"/>
              </a:rPr>
              <a:t>prefaced by the sentence “I confirm the candidate's description of the project and the candidate’s involvement.”</a:t>
            </a:r>
          </a:p>
          <a:p>
            <a:pPr algn="l"/>
            <a:endParaRPr lang="en-AU" sz="1400" dirty="0">
              <a:solidFill>
                <a:schemeClr val="tx1"/>
              </a:solidFill>
              <a:latin typeface="Arial" panose="020B0604020202020204" pitchFamily="34" charset="0"/>
              <a:cs typeface="Arial" panose="020B0604020202020204" pitchFamily="34" charset="0"/>
            </a:endParaRPr>
          </a:p>
          <a:p>
            <a:r>
              <a:rPr lang="en-AU" sz="1400" dirty="0">
                <a:latin typeface="Arial" panose="020B0604020202020204" pitchFamily="34" charset="0"/>
                <a:ea typeface="Avenir Book"/>
                <a:cs typeface="Arial" panose="020B0604020202020204" pitchFamily="34" charset="0"/>
              </a:rPr>
              <a:t> </a:t>
            </a:r>
          </a:p>
        </p:txBody>
      </p:sp>
      <p:sp>
        <p:nvSpPr>
          <p:cNvPr id="11" name="TextBox 10">
            <a:extLst>
              <a:ext uri="{FF2B5EF4-FFF2-40B4-BE49-F238E27FC236}">
                <a16:creationId xmlns:a16="http://schemas.microsoft.com/office/drawing/2014/main" id="{B0511E4C-1CEE-4CA1-EB09-99883AB72443}"/>
              </a:ext>
            </a:extLst>
          </p:cNvPr>
          <p:cNvSpPr txBox="1"/>
          <p:nvPr/>
        </p:nvSpPr>
        <p:spPr>
          <a:xfrm>
            <a:off x="303472" y="1115977"/>
            <a:ext cx="6093372" cy="338554"/>
          </a:xfrm>
          <a:prstGeom prst="rect">
            <a:avLst/>
          </a:prstGeom>
          <a:noFill/>
        </p:spPr>
        <p:txBody>
          <a:bodyPr wrap="square">
            <a:spAutoFit/>
          </a:bodyPr>
          <a:lstStyle/>
          <a:p>
            <a:r>
              <a:rPr lang="en-AU" sz="1600" b="1" dirty="0">
                <a:solidFill>
                  <a:srgbClr val="F94F5E"/>
                </a:solidFill>
                <a:latin typeface="Arial" panose="020B0604020202020204" pitchFamily="34" charset="0"/>
                <a:cs typeface="Arial" panose="020B0604020202020204" pitchFamily="34" charset="0"/>
              </a:rPr>
              <a:t>APE - Architectural Practice Examination</a:t>
            </a:r>
            <a:endParaRPr lang="en-AU" sz="1600" dirty="0">
              <a:solidFill>
                <a:srgbClr val="F94F5E"/>
              </a:solidFill>
            </a:endParaRPr>
          </a:p>
        </p:txBody>
      </p:sp>
    </p:spTree>
    <p:extLst>
      <p:ext uri="{BB962C8B-B14F-4D97-AF65-F5344CB8AC3E}">
        <p14:creationId xmlns:p14="http://schemas.microsoft.com/office/powerpoint/2010/main" val="2518844018"/>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E30359D-8099-CC96-FABB-F3CFA374D117}"/>
              </a:ext>
            </a:extLst>
          </p:cNvPr>
          <p:cNvSpPr txBox="1"/>
          <p:nvPr/>
        </p:nvSpPr>
        <p:spPr>
          <a:xfrm>
            <a:off x="263471" y="5005696"/>
            <a:ext cx="6421108" cy="1077218"/>
          </a:xfrm>
          <a:prstGeom prst="rect">
            <a:avLst/>
          </a:prstGeom>
          <a:noFill/>
        </p:spPr>
        <p:txBody>
          <a:bodyPr wrap="square" rtlCol="0">
            <a:spAutoFit/>
          </a:bodyPr>
          <a:lstStyle/>
          <a:p>
            <a:r>
              <a:rPr lang="en-AU" sz="1600" dirty="0">
                <a:latin typeface="Arial" panose="020B0604020202020204" pitchFamily="34" charset="0"/>
                <a:cs typeface="Arial" panose="020B0604020202020204" pitchFamily="34" charset="0"/>
              </a:rPr>
              <a:t>APBSA acknowledges the Kaurna people, Traditional Custodians of the land in which we meet today and pay our respects to their Elders past and present.  We extend that respect to the Aboriginal and Torres Strait Islander peoples here today.</a:t>
            </a:r>
          </a:p>
        </p:txBody>
      </p:sp>
    </p:spTree>
    <p:extLst>
      <p:ext uri="{BB962C8B-B14F-4D97-AF65-F5344CB8AC3E}">
        <p14:creationId xmlns:p14="http://schemas.microsoft.com/office/powerpoint/2010/main" val="2604637054"/>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68F7D67-0E75-D46E-8B5A-034FF12025E3}"/>
              </a:ext>
            </a:extLst>
          </p:cNvPr>
          <p:cNvSpPr txBox="1"/>
          <p:nvPr/>
        </p:nvSpPr>
        <p:spPr>
          <a:xfrm>
            <a:off x="303472" y="1733858"/>
            <a:ext cx="11646790" cy="4862870"/>
          </a:xfrm>
          <a:prstGeom prst="rect">
            <a:avLst/>
          </a:prstGeom>
          <a:noFill/>
        </p:spPr>
        <p:txBody>
          <a:bodyPr wrap="square">
            <a:spAutoFit/>
          </a:bodyPr>
          <a:lstStyle/>
          <a:p>
            <a:pPr algn="l"/>
            <a:r>
              <a:rPr lang="en-AU" sz="1600" b="1" dirty="0">
                <a:solidFill>
                  <a:schemeClr val="tx1"/>
                </a:solidFill>
                <a:latin typeface="Arial" panose="020B0604020202020204" pitchFamily="34" charset="0"/>
                <a:cs typeface="Arial" panose="020B0604020202020204" pitchFamily="34" charset="0"/>
              </a:rPr>
              <a:t>PART 2 –National Examination Paper (NEP)</a:t>
            </a:r>
          </a:p>
          <a:p>
            <a:pPr algn="l"/>
            <a:endParaRPr lang="en-AU" sz="1400" b="1" dirty="0">
              <a:solidFill>
                <a:schemeClr val="tx1"/>
              </a:solidFill>
              <a:latin typeface="Arial" panose="020B0604020202020204" pitchFamily="34" charset="0"/>
              <a:cs typeface="Arial" panose="020B0604020202020204" pitchFamily="34" charset="0"/>
            </a:endParaRPr>
          </a:p>
          <a:p>
            <a:pPr algn="l">
              <a:spcBef>
                <a:spcPts val="0"/>
              </a:spcBef>
            </a:pPr>
            <a:r>
              <a:rPr lang="en-AU" sz="1400" dirty="0">
                <a:solidFill>
                  <a:schemeClr val="tx1"/>
                </a:solidFill>
                <a:latin typeface="Arial" panose="020B0604020202020204" pitchFamily="34" charset="0"/>
                <a:cs typeface="Arial" panose="020B0604020202020204" pitchFamily="34" charset="0"/>
              </a:rPr>
              <a:t>The NEP will use a ‘proctored’, on-line platform, The time of the exam will be scheduled by ACER.  You must ensure your computer/ laptop has video and audio capabilities and you must be in a private room setting (at home, work or elsewhere), with no one allowed to enter during the examination.  If undertaking at work, check their IT network security will allow access. </a:t>
            </a:r>
          </a:p>
          <a:p>
            <a:pPr algn="l">
              <a:spcBef>
                <a:spcPts val="0"/>
              </a:spcBef>
            </a:pPr>
            <a:endParaRPr lang="en-AU" sz="1400" dirty="0">
              <a:solidFill>
                <a:schemeClr val="tx1"/>
              </a:solidFill>
              <a:latin typeface="Arial" panose="020B0604020202020204" pitchFamily="34" charset="0"/>
              <a:cs typeface="Arial" panose="020B0604020202020204" pitchFamily="34" charset="0"/>
            </a:endParaRPr>
          </a:p>
          <a:p>
            <a:pPr algn="l">
              <a:spcBef>
                <a:spcPts val="0"/>
              </a:spcBef>
            </a:pPr>
            <a:r>
              <a:rPr lang="en-AU" sz="1400" dirty="0">
                <a:solidFill>
                  <a:schemeClr val="tx1"/>
                </a:solidFill>
                <a:latin typeface="Arial" panose="020B0604020202020204" pitchFamily="34" charset="0"/>
                <a:cs typeface="Arial" panose="020B0604020202020204" pitchFamily="34" charset="0"/>
              </a:rPr>
              <a:t>Your computer will be remotely monitored during the examination.</a:t>
            </a:r>
          </a:p>
          <a:p>
            <a:pPr algn="l">
              <a:spcBef>
                <a:spcPts val="0"/>
              </a:spcBef>
            </a:pPr>
            <a:endParaRPr lang="en-AU" sz="1400" dirty="0">
              <a:solidFill>
                <a:schemeClr val="tx1"/>
              </a:solidFill>
              <a:latin typeface="Arial" panose="020B0604020202020204" pitchFamily="34" charset="0"/>
              <a:cs typeface="Arial" panose="020B0604020202020204" pitchFamily="34" charset="0"/>
            </a:endParaRPr>
          </a:p>
          <a:p>
            <a:pPr algn="l">
              <a:spcBef>
                <a:spcPts val="0"/>
              </a:spcBef>
            </a:pPr>
            <a:r>
              <a:rPr lang="en-AU" sz="1400" dirty="0">
                <a:solidFill>
                  <a:schemeClr val="tx1"/>
                </a:solidFill>
                <a:latin typeface="Arial" panose="020B0604020202020204" pitchFamily="34" charset="0"/>
                <a:cs typeface="Arial" panose="020B0604020202020204" pitchFamily="34" charset="0"/>
              </a:rPr>
              <a:t>The paper comprises an online electronic </a:t>
            </a:r>
            <a:r>
              <a:rPr lang="en-AU" sz="1400" dirty="0">
                <a:latin typeface="Arial" panose="020B0604020202020204" pitchFamily="34" charset="0"/>
                <a:cs typeface="Arial" panose="020B0604020202020204" pitchFamily="34" charset="0"/>
              </a:rPr>
              <a:t>120</a:t>
            </a:r>
            <a:r>
              <a:rPr lang="en-AU" sz="1400" dirty="0">
                <a:solidFill>
                  <a:schemeClr val="tx1"/>
                </a:solidFill>
                <a:latin typeface="Arial" panose="020B0604020202020204" pitchFamily="34" charset="0"/>
                <a:cs typeface="Arial" panose="020B0604020202020204" pitchFamily="34" charset="0"/>
              </a:rPr>
              <a:t>-minute exam (includes time allowance for reading).</a:t>
            </a:r>
            <a:br>
              <a:rPr lang="en-AU" sz="1400" dirty="0">
                <a:solidFill>
                  <a:schemeClr val="tx1"/>
                </a:solidFill>
                <a:latin typeface="Arial" panose="020B0604020202020204" pitchFamily="34" charset="0"/>
                <a:cs typeface="Arial" panose="020B0604020202020204" pitchFamily="34" charset="0"/>
              </a:rPr>
            </a:br>
            <a:endParaRPr lang="en-AU" sz="1400" dirty="0">
              <a:solidFill>
                <a:schemeClr val="tx1"/>
              </a:solidFill>
              <a:latin typeface="Arial" panose="020B0604020202020204" pitchFamily="34" charset="0"/>
              <a:cs typeface="Arial" panose="020B0604020202020204" pitchFamily="34" charset="0"/>
            </a:endParaRPr>
          </a:p>
          <a:p>
            <a:pPr algn="l">
              <a:spcBef>
                <a:spcPts val="0"/>
              </a:spcBef>
            </a:pPr>
            <a:r>
              <a:rPr lang="en-AU" sz="1400" dirty="0">
                <a:solidFill>
                  <a:schemeClr val="tx1"/>
                </a:solidFill>
                <a:latin typeface="Arial" panose="020B0604020202020204" pitchFamily="34" charset="0"/>
                <a:cs typeface="Arial" panose="020B0604020202020204" pitchFamily="34" charset="0"/>
              </a:rPr>
              <a:t>There will be 80 questions comprising a mix of standalone questions and scenarios with questions. Generally, around 20 standalone questions and 12 scenarios with 5 questions, although this may vary.</a:t>
            </a:r>
          </a:p>
          <a:p>
            <a:pPr algn="l">
              <a:spcBef>
                <a:spcPts val="0"/>
              </a:spcBef>
            </a:pPr>
            <a:endParaRPr lang="en-AU" sz="1400" dirty="0">
              <a:solidFill>
                <a:schemeClr val="tx1"/>
              </a:solidFill>
              <a:latin typeface="Arial" panose="020B0604020202020204" pitchFamily="34" charset="0"/>
              <a:cs typeface="Arial" panose="020B0604020202020204" pitchFamily="34" charset="0"/>
            </a:endParaRPr>
          </a:p>
          <a:p>
            <a:pPr algn="l">
              <a:spcBef>
                <a:spcPts val="0"/>
              </a:spcBef>
            </a:pPr>
            <a:r>
              <a:rPr lang="en-AU" sz="1400" dirty="0">
                <a:solidFill>
                  <a:schemeClr val="tx1"/>
                </a:solidFill>
                <a:latin typeface="Arial" panose="020B0604020202020204" pitchFamily="34" charset="0"/>
                <a:cs typeface="Arial" panose="020B0604020202020204" pitchFamily="34" charset="0"/>
              </a:rPr>
              <a:t>No reference material, additional screens or electronic devices allowed.</a:t>
            </a:r>
            <a:br>
              <a:rPr lang="en-AU" sz="1400" dirty="0">
                <a:solidFill>
                  <a:schemeClr val="tx1"/>
                </a:solidFill>
                <a:latin typeface="Arial" panose="020B0604020202020204" pitchFamily="34" charset="0"/>
                <a:cs typeface="Arial" panose="020B0604020202020204" pitchFamily="34" charset="0"/>
              </a:rPr>
            </a:br>
            <a:endParaRPr lang="en-AU" sz="1400" dirty="0">
              <a:solidFill>
                <a:schemeClr val="tx1"/>
              </a:solidFill>
              <a:latin typeface="Arial" panose="020B0604020202020204" pitchFamily="34" charset="0"/>
              <a:cs typeface="Arial" panose="020B0604020202020204" pitchFamily="34" charset="0"/>
            </a:endParaRPr>
          </a:p>
          <a:p>
            <a:pPr algn="l">
              <a:spcBef>
                <a:spcPts val="0"/>
              </a:spcBef>
            </a:pPr>
            <a:r>
              <a:rPr lang="en-AU" sz="1400" dirty="0">
                <a:solidFill>
                  <a:schemeClr val="tx1"/>
                </a:solidFill>
                <a:latin typeface="Arial" panose="020B0604020202020204" pitchFamily="34" charset="0"/>
                <a:cs typeface="Arial" panose="020B0604020202020204" pitchFamily="34" charset="0"/>
              </a:rPr>
              <a:t>Sample paper available at the AACA website </a:t>
            </a:r>
            <a:r>
              <a:rPr lang="en-AU" sz="1400" u="sng" dirty="0">
                <a:solidFill>
                  <a:srgbClr val="0000FF"/>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https://www.aaca.org.au/wp-content/uploads/AACA-NEP-Sample-Scenario.pdf</a:t>
            </a:r>
            <a:r>
              <a:rPr lang="en-AU" sz="1400" u="sng" dirty="0">
                <a:solidFill>
                  <a:srgbClr val="0000FF"/>
                </a:solidFill>
                <a:latin typeface="Arial" panose="020B0604020202020204" pitchFamily="34" charset="0"/>
                <a:cs typeface="Arial" panose="020B0604020202020204" pitchFamily="34" charset="0"/>
              </a:rPr>
              <a:t>. </a:t>
            </a:r>
            <a:br>
              <a:rPr lang="en-AU" sz="1400" u="sng" dirty="0">
                <a:solidFill>
                  <a:srgbClr val="0000FF"/>
                </a:solidFill>
                <a:latin typeface="Arial" panose="020B0604020202020204" pitchFamily="34" charset="0"/>
                <a:cs typeface="Arial" panose="020B0604020202020204" pitchFamily="34" charset="0"/>
              </a:rPr>
            </a:br>
            <a:r>
              <a:rPr lang="en-AU" sz="1400" dirty="0">
                <a:latin typeface="Arial" panose="020B0604020202020204" pitchFamily="34" charset="0"/>
                <a:cs typeface="Arial" panose="020B0604020202020204" pitchFamily="34" charset="0"/>
              </a:rPr>
              <a:t>Other sample papers in circulation may be incorrect or not be current .</a:t>
            </a:r>
            <a:br>
              <a:rPr lang="en-AU" sz="1400" dirty="0">
                <a:solidFill>
                  <a:schemeClr val="tx1"/>
                </a:solidFill>
                <a:latin typeface="Arial" panose="020B0604020202020204" pitchFamily="34" charset="0"/>
                <a:cs typeface="Arial" panose="020B0604020202020204" pitchFamily="34" charset="0"/>
              </a:rPr>
            </a:br>
            <a:endParaRPr lang="en-AU" sz="1400" dirty="0">
              <a:solidFill>
                <a:schemeClr val="tx1"/>
              </a:solidFill>
              <a:latin typeface="Arial" panose="020B0604020202020204" pitchFamily="34" charset="0"/>
              <a:cs typeface="Arial" panose="020B0604020202020204" pitchFamily="34" charset="0"/>
            </a:endParaRPr>
          </a:p>
          <a:p>
            <a:pPr algn="l">
              <a:spcBef>
                <a:spcPts val="0"/>
              </a:spcBef>
            </a:pPr>
            <a:r>
              <a:rPr lang="en-AU" sz="1400" dirty="0">
                <a:solidFill>
                  <a:schemeClr val="tx1"/>
                </a:solidFill>
                <a:latin typeface="Arial" panose="020B0604020202020204" pitchFamily="34" charset="0"/>
                <a:cs typeface="Arial" panose="020B0604020202020204" pitchFamily="34" charset="0"/>
              </a:rPr>
              <a:t>Detailed results of Part 2 will be available after 4 weeks and will be provided to you and the assessors to facilitate their preparation for the interview in Part 3.</a:t>
            </a:r>
          </a:p>
          <a:p>
            <a:pPr algn="l"/>
            <a:endParaRPr lang="en-AU" sz="1400" dirty="0">
              <a:solidFill>
                <a:schemeClr val="tx1"/>
              </a:solidFill>
              <a:latin typeface="Arial" panose="020B0604020202020204" pitchFamily="34" charset="0"/>
              <a:cs typeface="Arial" panose="020B0604020202020204" pitchFamily="34" charset="0"/>
            </a:endParaRPr>
          </a:p>
          <a:p>
            <a:r>
              <a:rPr lang="en-AU" sz="1400" dirty="0">
                <a:latin typeface="Arial" panose="020B0604020202020204" pitchFamily="34" charset="0"/>
                <a:ea typeface="Avenir Book"/>
                <a:cs typeface="Arial" panose="020B0604020202020204" pitchFamily="34" charset="0"/>
              </a:rPr>
              <a:t> </a:t>
            </a:r>
          </a:p>
        </p:txBody>
      </p:sp>
      <p:sp>
        <p:nvSpPr>
          <p:cNvPr id="11" name="TextBox 10">
            <a:extLst>
              <a:ext uri="{FF2B5EF4-FFF2-40B4-BE49-F238E27FC236}">
                <a16:creationId xmlns:a16="http://schemas.microsoft.com/office/drawing/2014/main" id="{B0511E4C-1CEE-4CA1-EB09-99883AB72443}"/>
              </a:ext>
            </a:extLst>
          </p:cNvPr>
          <p:cNvSpPr txBox="1"/>
          <p:nvPr/>
        </p:nvSpPr>
        <p:spPr>
          <a:xfrm>
            <a:off x="303472" y="1115977"/>
            <a:ext cx="6093372" cy="338554"/>
          </a:xfrm>
          <a:prstGeom prst="rect">
            <a:avLst/>
          </a:prstGeom>
          <a:noFill/>
        </p:spPr>
        <p:txBody>
          <a:bodyPr wrap="square">
            <a:spAutoFit/>
          </a:bodyPr>
          <a:lstStyle/>
          <a:p>
            <a:r>
              <a:rPr lang="en-AU" sz="1600" b="1" dirty="0">
                <a:solidFill>
                  <a:srgbClr val="F94F5E"/>
                </a:solidFill>
                <a:latin typeface="Arial" panose="020B0604020202020204" pitchFamily="34" charset="0"/>
                <a:cs typeface="Arial" panose="020B0604020202020204" pitchFamily="34" charset="0"/>
              </a:rPr>
              <a:t>APE - Architectural Practice Examination</a:t>
            </a:r>
            <a:endParaRPr lang="en-AU" sz="1600" dirty="0">
              <a:solidFill>
                <a:srgbClr val="F94F5E"/>
              </a:solidFill>
            </a:endParaRPr>
          </a:p>
        </p:txBody>
      </p:sp>
    </p:spTree>
    <p:extLst>
      <p:ext uri="{BB962C8B-B14F-4D97-AF65-F5344CB8AC3E}">
        <p14:creationId xmlns:p14="http://schemas.microsoft.com/office/powerpoint/2010/main" val="1670751665"/>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68F7D67-0E75-D46E-8B5A-034FF12025E3}"/>
              </a:ext>
            </a:extLst>
          </p:cNvPr>
          <p:cNvSpPr txBox="1"/>
          <p:nvPr/>
        </p:nvSpPr>
        <p:spPr>
          <a:xfrm>
            <a:off x="303472" y="1733858"/>
            <a:ext cx="11646790" cy="4216539"/>
          </a:xfrm>
          <a:prstGeom prst="rect">
            <a:avLst/>
          </a:prstGeom>
          <a:noFill/>
        </p:spPr>
        <p:txBody>
          <a:bodyPr wrap="square">
            <a:spAutoFit/>
          </a:bodyPr>
          <a:lstStyle/>
          <a:p>
            <a:pPr algn="l"/>
            <a:r>
              <a:rPr lang="en-AU" sz="1600" b="1" dirty="0">
                <a:solidFill>
                  <a:schemeClr val="tx1"/>
                </a:solidFill>
                <a:latin typeface="Arial" panose="020B0604020202020204" pitchFamily="34" charset="0"/>
                <a:cs typeface="Arial" panose="020B0604020202020204" pitchFamily="34" charset="0"/>
              </a:rPr>
              <a:t>PART 3 Oral Examination</a:t>
            </a:r>
          </a:p>
          <a:p>
            <a:pPr algn="l"/>
            <a:endParaRPr lang="en-AU" sz="1400" b="1" dirty="0">
              <a:solidFill>
                <a:schemeClr val="tx1"/>
              </a:solidFill>
              <a:latin typeface="Arial" panose="020B0604020202020204" pitchFamily="34" charset="0"/>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The application to sit the APE Part 3 is available on the APBSA website.</a:t>
            </a:r>
            <a:br>
              <a:rPr lang="en-AU" sz="1400" dirty="0">
                <a:solidFill>
                  <a:schemeClr val="tx1"/>
                </a:solidFill>
                <a:latin typeface="Arial" panose="020B0604020202020204" pitchFamily="34" charset="0"/>
                <a:cs typeface="Arial" panose="020B0604020202020204" pitchFamily="34" charset="0"/>
              </a:rPr>
            </a:br>
            <a:endParaRPr lang="en-AU" sz="1400" dirty="0">
              <a:solidFill>
                <a:schemeClr val="tx1"/>
              </a:solidFill>
              <a:latin typeface="Arial" panose="020B0604020202020204" pitchFamily="34" charset="0"/>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The </a:t>
            </a:r>
            <a:r>
              <a:rPr lang="en-AU" sz="1400" dirty="0">
                <a:latin typeface="Arial" panose="020B0604020202020204" pitchFamily="34" charset="0"/>
                <a:cs typeface="Arial" panose="020B0604020202020204" pitchFamily="34" charset="0"/>
              </a:rPr>
              <a:t>interview is b</a:t>
            </a:r>
            <a:r>
              <a:rPr lang="en-AU" sz="1400" dirty="0">
                <a:solidFill>
                  <a:schemeClr val="tx1"/>
                </a:solidFill>
                <a:latin typeface="Arial" panose="020B0604020202020204" pitchFamily="34" charset="0"/>
                <a:cs typeface="Arial" panose="020B0604020202020204" pitchFamily="34" charset="0"/>
              </a:rPr>
              <a:t>etween 45 minutes and 60 minutes long.</a:t>
            </a:r>
          </a:p>
          <a:p>
            <a:pPr algn="l"/>
            <a:endParaRPr lang="en-AU" sz="1400" dirty="0">
              <a:solidFill>
                <a:schemeClr val="tx1"/>
              </a:solidFill>
              <a:latin typeface="Arial" panose="020B0604020202020204" pitchFamily="34" charset="0"/>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The </a:t>
            </a:r>
            <a:r>
              <a:rPr lang="en-AU" sz="1400" dirty="0">
                <a:latin typeface="Arial" panose="020B0604020202020204" pitchFamily="34" charset="0"/>
                <a:cs typeface="Arial" panose="020B0604020202020204" pitchFamily="34" charset="0"/>
              </a:rPr>
              <a:t>interview  will be </a:t>
            </a:r>
            <a:r>
              <a:rPr lang="en-AU" sz="1400" dirty="0">
                <a:solidFill>
                  <a:schemeClr val="tx1"/>
                </a:solidFill>
                <a:latin typeface="Arial" panose="020B0604020202020204" pitchFamily="34" charset="0"/>
                <a:cs typeface="Arial" panose="020B0604020202020204" pitchFamily="34" charset="0"/>
              </a:rPr>
              <a:t>conducted by two assessors who are registered architects with a minimum of five years of experience. There may be a third assessor sitting in for training or quality control. </a:t>
            </a:r>
          </a:p>
          <a:p>
            <a:pPr algn="l"/>
            <a:endParaRPr lang="en-AU" sz="1400" dirty="0">
              <a:solidFill>
                <a:schemeClr val="tx1"/>
              </a:solidFill>
              <a:latin typeface="Arial" panose="020B0604020202020204" pitchFamily="34" charset="0"/>
              <a:cs typeface="Arial" panose="020B0604020202020204" pitchFamily="34" charset="0"/>
            </a:endParaRPr>
          </a:p>
          <a:p>
            <a:pPr algn="l"/>
            <a:r>
              <a:rPr lang="en-AU" sz="1400">
                <a:latin typeface="Arial" panose="020B0604020202020204" pitchFamily="34" charset="0"/>
                <a:cs typeface="Arial" panose="020B0604020202020204" pitchFamily="34" charset="0"/>
              </a:rPr>
              <a:t>This is </a:t>
            </a:r>
            <a:r>
              <a:rPr lang="en-AU" sz="1400" dirty="0">
                <a:latin typeface="Arial" panose="020B0604020202020204" pitchFamily="34" charset="0"/>
                <a:cs typeface="Arial" panose="020B0604020202020204" pitchFamily="34" charset="0"/>
              </a:rPr>
              <a:t>a</a:t>
            </a:r>
            <a:r>
              <a:rPr lang="en-AU" sz="1400">
                <a:solidFill>
                  <a:schemeClr val="tx1"/>
                </a:solidFill>
                <a:latin typeface="Arial" panose="020B0604020202020204" pitchFamily="34" charset="0"/>
                <a:cs typeface="Arial" panose="020B0604020202020204" pitchFamily="34" charset="0"/>
              </a:rPr>
              <a:t> </a:t>
            </a:r>
            <a:r>
              <a:rPr lang="en-AU" sz="1400" dirty="0">
                <a:solidFill>
                  <a:schemeClr val="tx1"/>
                </a:solidFill>
                <a:latin typeface="Arial" panose="020B0604020202020204" pitchFamily="34" charset="0"/>
                <a:cs typeface="Arial" panose="020B0604020202020204" pitchFamily="34" charset="0"/>
              </a:rPr>
              <a:t>competency-based assessment of your experience to confirm whether, on balance, you possess the technical knowledge and skills, and technical application of these skills in architectural practice, to be able to perform to the standard expected of an architect in Australia.</a:t>
            </a:r>
          </a:p>
          <a:p>
            <a:pPr algn="l"/>
            <a:endParaRPr lang="en-AU" sz="1400" dirty="0">
              <a:solidFill>
                <a:schemeClr val="tx1"/>
              </a:solidFill>
              <a:latin typeface="Arial" panose="020B0604020202020204" pitchFamily="34" charset="0"/>
              <a:cs typeface="Arial" panose="020B0604020202020204" pitchFamily="34" charset="0"/>
            </a:endParaRPr>
          </a:p>
          <a:p>
            <a:pPr algn="l"/>
            <a:r>
              <a:rPr lang="en-AU" sz="1400" dirty="0">
                <a:latin typeface="Arial" panose="020B0604020202020204" pitchFamily="34" charset="0"/>
                <a:cs typeface="Arial" panose="020B0604020202020204" pitchFamily="34" charset="0"/>
              </a:rPr>
              <a:t>The a</a:t>
            </a:r>
            <a:r>
              <a:rPr lang="en-AU" sz="1400" dirty="0">
                <a:solidFill>
                  <a:schemeClr val="tx1"/>
                </a:solidFill>
                <a:latin typeface="Arial" panose="020B0604020202020204" pitchFamily="34" charset="0"/>
                <a:cs typeface="Arial" panose="020B0604020202020204" pitchFamily="34" charset="0"/>
              </a:rPr>
              <a:t>ssessors will use your logbook, statement of practical experience and results from Part 2.</a:t>
            </a:r>
            <a:br>
              <a:rPr lang="en-AU" sz="1400" dirty="0">
                <a:solidFill>
                  <a:schemeClr val="tx1"/>
                </a:solidFill>
                <a:latin typeface="Arial" panose="020B0604020202020204" pitchFamily="34" charset="0"/>
                <a:cs typeface="Arial" panose="020B0604020202020204" pitchFamily="34" charset="0"/>
              </a:rPr>
            </a:br>
            <a:endParaRPr lang="en-AU" sz="1400" dirty="0">
              <a:solidFill>
                <a:schemeClr val="tx1"/>
              </a:solidFill>
              <a:latin typeface="Arial" panose="020B0604020202020204" pitchFamily="34" charset="0"/>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The date and time of your interview will be provided on successful completion of Part 2, about 2 weeks prior to the Part 3 interview.</a:t>
            </a:r>
            <a:br>
              <a:rPr lang="en-AU" sz="1400" dirty="0">
                <a:solidFill>
                  <a:schemeClr val="tx1"/>
                </a:solidFill>
                <a:latin typeface="Arial" panose="020B0604020202020204" pitchFamily="34" charset="0"/>
                <a:cs typeface="Arial" panose="020B0604020202020204" pitchFamily="34" charset="0"/>
              </a:rPr>
            </a:br>
            <a:endParaRPr lang="en-AU" sz="1400" dirty="0">
              <a:solidFill>
                <a:schemeClr val="tx1"/>
              </a:solidFill>
              <a:latin typeface="Arial" panose="020B0604020202020204" pitchFamily="34" charset="0"/>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The assessors will declare potential conflicts of interest, as should you on receipt of your letter of invitation, if required.</a:t>
            </a:r>
          </a:p>
          <a:p>
            <a:pPr algn="l"/>
            <a:endParaRPr lang="en-AU" sz="1400" dirty="0">
              <a:solidFill>
                <a:schemeClr val="tx1"/>
              </a:solidFill>
              <a:latin typeface="Arial" panose="020B0604020202020204" pitchFamily="34" charset="0"/>
              <a:cs typeface="Arial" panose="020B0604020202020204" pitchFamily="34" charset="0"/>
            </a:endParaRPr>
          </a:p>
          <a:p>
            <a:r>
              <a:rPr lang="en-AU" sz="1400" dirty="0">
                <a:latin typeface="Arial" panose="020B0604020202020204" pitchFamily="34" charset="0"/>
                <a:ea typeface="Avenir Book"/>
                <a:cs typeface="Arial" panose="020B0604020202020204" pitchFamily="34" charset="0"/>
              </a:rPr>
              <a:t> </a:t>
            </a:r>
          </a:p>
        </p:txBody>
      </p:sp>
      <p:sp>
        <p:nvSpPr>
          <p:cNvPr id="11" name="TextBox 10">
            <a:extLst>
              <a:ext uri="{FF2B5EF4-FFF2-40B4-BE49-F238E27FC236}">
                <a16:creationId xmlns:a16="http://schemas.microsoft.com/office/drawing/2014/main" id="{B0511E4C-1CEE-4CA1-EB09-99883AB72443}"/>
              </a:ext>
            </a:extLst>
          </p:cNvPr>
          <p:cNvSpPr txBox="1"/>
          <p:nvPr/>
        </p:nvSpPr>
        <p:spPr>
          <a:xfrm>
            <a:off x="303472" y="1115977"/>
            <a:ext cx="6093372" cy="338554"/>
          </a:xfrm>
          <a:prstGeom prst="rect">
            <a:avLst/>
          </a:prstGeom>
          <a:noFill/>
        </p:spPr>
        <p:txBody>
          <a:bodyPr wrap="square">
            <a:spAutoFit/>
          </a:bodyPr>
          <a:lstStyle/>
          <a:p>
            <a:r>
              <a:rPr lang="en-AU" sz="1600" b="1" dirty="0">
                <a:solidFill>
                  <a:srgbClr val="F94F5E"/>
                </a:solidFill>
                <a:latin typeface="Arial" panose="020B0604020202020204" pitchFamily="34" charset="0"/>
                <a:cs typeface="Arial" panose="020B0604020202020204" pitchFamily="34" charset="0"/>
              </a:rPr>
              <a:t>APE - Architectural Practice Examination</a:t>
            </a:r>
            <a:endParaRPr lang="en-AU" sz="1600" dirty="0">
              <a:solidFill>
                <a:srgbClr val="F94F5E"/>
              </a:solidFill>
            </a:endParaRPr>
          </a:p>
        </p:txBody>
      </p:sp>
    </p:spTree>
    <p:extLst>
      <p:ext uri="{BB962C8B-B14F-4D97-AF65-F5344CB8AC3E}">
        <p14:creationId xmlns:p14="http://schemas.microsoft.com/office/powerpoint/2010/main" val="2787090941"/>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68F7D67-0E75-D46E-8B5A-034FF12025E3}"/>
              </a:ext>
            </a:extLst>
          </p:cNvPr>
          <p:cNvSpPr txBox="1"/>
          <p:nvPr/>
        </p:nvSpPr>
        <p:spPr>
          <a:xfrm>
            <a:off x="303472" y="1733858"/>
            <a:ext cx="11646790" cy="4647426"/>
          </a:xfrm>
          <a:prstGeom prst="rect">
            <a:avLst/>
          </a:prstGeom>
          <a:noFill/>
        </p:spPr>
        <p:txBody>
          <a:bodyPr wrap="square">
            <a:spAutoFit/>
          </a:bodyPr>
          <a:lstStyle/>
          <a:p>
            <a:pPr algn="l"/>
            <a:r>
              <a:rPr lang="en-AU" sz="1600" b="1" dirty="0">
                <a:solidFill>
                  <a:schemeClr val="tx1"/>
                </a:solidFill>
                <a:latin typeface="Arial" panose="020B0604020202020204" pitchFamily="34" charset="0"/>
                <a:cs typeface="Arial" panose="020B0604020202020204" pitchFamily="34" charset="0"/>
              </a:rPr>
              <a:t>PART 3 Oral Examination</a:t>
            </a:r>
            <a:r>
              <a:rPr lang="en-AU" sz="1600" b="1" dirty="0">
                <a:latin typeface="Arial" panose="020B0604020202020204" pitchFamily="34" charset="0"/>
                <a:cs typeface="Arial" panose="020B0604020202020204" pitchFamily="34" charset="0"/>
              </a:rPr>
              <a:t> (Continued)</a:t>
            </a:r>
            <a:endParaRPr lang="en-AU" sz="1600" b="1" dirty="0">
              <a:solidFill>
                <a:schemeClr val="tx1"/>
              </a:solidFill>
              <a:latin typeface="Arial" panose="020B0604020202020204" pitchFamily="34" charset="0"/>
              <a:cs typeface="Arial" panose="020B0604020202020204" pitchFamily="34" charset="0"/>
            </a:endParaRPr>
          </a:p>
          <a:p>
            <a:pPr algn="l"/>
            <a:endParaRPr lang="en-AU" sz="1400" b="1" dirty="0">
              <a:solidFill>
                <a:schemeClr val="tx1"/>
              </a:solidFill>
              <a:latin typeface="Arial" panose="020B0604020202020204" pitchFamily="34" charset="0"/>
              <a:cs typeface="Arial" panose="020B0604020202020204" pitchFamily="34" charset="0"/>
            </a:endParaRPr>
          </a:p>
          <a:p>
            <a:pPr algn="l"/>
            <a:r>
              <a:rPr lang="en-AU" sz="1400" b="1" dirty="0">
                <a:solidFill>
                  <a:schemeClr val="tx1"/>
                </a:solidFill>
                <a:latin typeface="Arial" panose="020B0604020202020204" pitchFamily="34" charset="0"/>
                <a:cs typeface="Arial" panose="020B0604020202020204" pitchFamily="34" charset="0"/>
              </a:rPr>
              <a:t>Hints</a:t>
            </a:r>
          </a:p>
          <a:p>
            <a:pPr algn="l"/>
            <a:endParaRPr lang="en-AU" sz="1400" b="1" dirty="0">
              <a:solidFill>
                <a:schemeClr val="tx1"/>
              </a:solidFill>
              <a:latin typeface="Arial" panose="020B0604020202020204" pitchFamily="34" charset="0"/>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Try not to be nervous. This is your opportunity to demonstrate your knowledge as well as talk about the depth of your experience with other architects who are genuinely interested.</a:t>
            </a:r>
          </a:p>
          <a:p>
            <a:pPr algn="l"/>
            <a:endParaRPr lang="en-AU" sz="1400" dirty="0">
              <a:solidFill>
                <a:schemeClr val="tx1"/>
              </a:solidFill>
              <a:latin typeface="Arial" panose="020B0604020202020204" pitchFamily="34" charset="0"/>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Keep referring to your projects to illustrate responses you give to the Assessor’s questions.</a:t>
            </a:r>
          </a:p>
          <a:p>
            <a:pPr algn="l"/>
            <a:endParaRPr lang="en-AU" sz="1400" dirty="0">
              <a:solidFill>
                <a:schemeClr val="tx1"/>
              </a:solidFill>
              <a:latin typeface="Arial" panose="020B0604020202020204" pitchFamily="34" charset="0"/>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Remember that the Assessors are not trying to “catch you out”. They want you to do well at the interview.</a:t>
            </a:r>
          </a:p>
          <a:p>
            <a:pPr algn="l"/>
            <a:endParaRPr lang="en-AU" sz="1400" dirty="0">
              <a:solidFill>
                <a:schemeClr val="tx1"/>
              </a:solidFill>
              <a:latin typeface="Arial" panose="020B0604020202020204" pitchFamily="34" charset="0"/>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You are not expected to “know everything”. The examination is also about demonstrating that you know where to look for information/find answers if you don’t know.</a:t>
            </a:r>
          </a:p>
          <a:p>
            <a:pPr algn="l"/>
            <a:endParaRPr lang="en-AU" sz="1400" dirty="0">
              <a:solidFill>
                <a:schemeClr val="tx1"/>
              </a:solidFill>
              <a:latin typeface="Arial" panose="020B0604020202020204" pitchFamily="34" charset="0"/>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Expect to be given a few hypothetical scenarios. For example, if you have predominantly worked on multi-storey commercial buildings, you might be asked about a project at a different scale such as a small public building or house to demonstrate transferability of skills to other scales of practice.</a:t>
            </a:r>
          </a:p>
          <a:p>
            <a:pPr algn="l"/>
            <a:endParaRPr lang="en-AU" sz="1400" dirty="0">
              <a:solidFill>
                <a:schemeClr val="tx1"/>
              </a:solidFill>
              <a:latin typeface="Arial" panose="020B0604020202020204" pitchFamily="34" charset="0"/>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Make sure you are familiar with the Architectural Practice Act 2009 and the South Australian Code of Conduct</a:t>
            </a:r>
          </a:p>
          <a:p>
            <a:pPr algn="l"/>
            <a:endParaRPr lang="en-AU" sz="1400" dirty="0">
              <a:solidFill>
                <a:schemeClr val="tx1"/>
              </a:solidFill>
              <a:latin typeface="Arial" panose="020B0604020202020204" pitchFamily="34" charset="0"/>
              <a:cs typeface="Arial" panose="020B0604020202020204" pitchFamily="34" charset="0"/>
            </a:endParaRPr>
          </a:p>
          <a:p>
            <a:r>
              <a:rPr lang="en-AU" sz="1400" dirty="0">
                <a:latin typeface="Arial" panose="020B0604020202020204" pitchFamily="34" charset="0"/>
                <a:ea typeface="Avenir Book"/>
                <a:cs typeface="Arial" panose="020B0604020202020204" pitchFamily="34" charset="0"/>
              </a:rPr>
              <a:t> </a:t>
            </a:r>
          </a:p>
        </p:txBody>
      </p:sp>
      <p:sp>
        <p:nvSpPr>
          <p:cNvPr id="11" name="TextBox 10">
            <a:extLst>
              <a:ext uri="{FF2B5EF4-FFF2-40B4-BE49-F238E27FC236}">
                <a16:creationId xmlns:a16="http://schemas.microsoft.com/office/drawing/2014/main" id="{B0511E4C-1CEE-4CA1-EB09-99883AB72443}"/>
              </a:ext>
            </a:extLst>
          </p:cNvPr>
          <p:cNvSpPr txBox="1"/>
          <p:nvPr/>
        </p:nvSpPr>
        <p:spPr>
          <a:xfrm>
            <a:off x="303472" y="1115977"/>
            <a:ext cx="6093372" cy="338554"/>
          </a:xfrm>
          <a:prstGeom prst="rect">
            <a:avLst/>
          </a:prstGeom>
          <a:noFill/>
        </p:spPr>
        <p:txBody>
          <a:bodyPr wrap="square">
            <a:spAutoFit/>
          </a:bodyPr>
          <a:lstStyle/>
          <a:p>
            <a:r>
              <a:rPr lang="en-AU" sz="1600" b="1" dirty="0">
                <a:solidFill>
                  <a:srgbClr val="F94F5E"/>
                </a:solidFill>
                <a:latin typeface="Arial" panose="020B0604020202020204" pitchFamily="34" charset="0"/>
                <a:cs typeface="Arial" panose="020B0604020202020204" pitchFamily="34" charset="0"/>
              </a:rPr>
              <a:t>APE - Architectural Practice Examination</a:t>
            </a:r>
            <a:endParaRPr lang="en-AU" sz="1600" dirty="0">
              <a:solidFill>
                <a:srgbClr val="F94F5E"/>
              </a:solidFill>
            </a:endParaRPr>
          </a:p>
        </p:txBody>
      </p:sp>
    </p:spTree>
    <p:extLst>
      <p:ext uri="{BB962C8B-B14F-4D97-AF65-F5344CB8AC3E}">
        <p14:creationId xmlns:p14="http://schemas.microsoft.com/office/powerpoint/2010/main" val="1010477210"/>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68F7D67-0E75-D46E-8B5A-034FF12025E3}"/>
              </a:ext>
            </a:extLst>
          </p:cNvPr>
          <p:cNvSpPr txBox="1"/>
          <p:nvPr/>
        </p:nvSpPr>
        <p:spPr>
          <a:xfrm>
            <a:off x="303472" y="1733858"/>
            <a:ext cx="11646790" cy="2400657"/>
          </a:xfrm>
          <a:prstGeom prst="rect">
            <a:avLst/>
          </a:prstGeom>
          <a:noFill/>
        </p:spPr>
        <p:txBody>
          <a:bodyPr wrap="square">
            <a:spAutoFit/>
          </a:bodyPr>
          <a:lstStyle/>
          <a:p>
            <a:pPr algn="l"/>
            <a:r>
              <a:rPr lang="en-AU" sz="1600" b="1" cap="all" dirty="0">
                <a:solidFill>
                  <a:schemeClr val="tx1"/>
                </a:solidFill>
                <a:latin typeface="Arial" panose="020B0604020202020204" pitchFamily="34" charset="0"/>
                <a:cs typeface="Arial" panose="020B0604020202020204" pitchFamily="34" charset="0"/>
              </a:rPr>
              <a:t>Complaints</a:t>
            </a:r>
            <a:br>
              <a:rPr lang="en-AU" sz="2000" dirty="0">
                <a:solidFill>
                  <a:schemeClr val="tx1"/>
                </a:solidFill>
                <a:latin typeface="Arial" panose="020B0604020202020204" pitchFamily="34" charset="0"/>
                <a:cs typeface="Arial" panose="020B0604020202020204" pitchFamily="34" charset="0"/>
              </a:rPr>
            </a:br>
            <a:endParaRPr lang="en-AU" sz="2000" dirty="0">
              <a:solidFill>
                <a:schemeClr val="tx1"/>
              </a:solidFill>
              <a:latin typeface="Arial" panose="020B0604020202020204" pitchFamily="34" charset="0"/>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Complaints can be lodged, but it should be noted that a review of results for any Part of the APE will only occur if there is evidence of misapplication of AACA policies or procedures for the APE.</a:t>
            </a:r>
          </a:p>
          <a:p>
            <a:pPr algn="l"/>
            <a:endParaRPr lang="en-AU" sz="1400" dirty="0">
              <a:solidFill>
                <a:schemeClr val="tx1"/>
              </a:solidFill>
              <a:latin typeface="Arial" panose="020B0604020202020204" pitchFamily="34" charset="0"/>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The Registrar is the designated officer to review complaints and aims to resolve these within 21 days of receipt.  </a:t>
            </a:r>
          </a:p>
          <a:p>
            <a:pPr algn="l"/>
            <a:endParaRPr lang="en-AU" sz="1400" dirty="0">
              <a:solidFill>
                <a:schemeClr val="tx1"/>
              </a:solidFill>
              <a:latin typeface="Arial" panose="020B0604020202020204" pitchFamily="34" charset="0"/>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Candidates are advised to read section 3.4 of the AACA Procedures for Candidates before lodging a complaint</a:t>
            </a:r>
            <a:r>
              <a:rPr lang="en-AU" sz="1600" dirty="0">
                <a:solidFill>
                  <a:schemeClr val="tx1"/>
                </a:solidFill>
                <a:latin typeface="Arial" panose="020B0604020202020204" pitchFamily="34" charset="0"/>
                <a:cs typeface="Arial" panose="020B0604020202020204" pitchFamily="34" charset="0"/>
              </a:rPr>
              <a:t>.  </a:t>
            </a:r>
          </a:p>
          <a:p>
            <a:pPr algn="l"/>
            <a:endParaRPr lang="en-AU" sz="1400" dirty="0">
              <a:solidFill>
                <a:schemeClr val="tx1"/>
              </a:solidFill>
              <a:latin typeface="Arial" panose="020B0604020202020204" pitchFamily="34" charset="0"/>
              <a:cs typeface="Arial" panose="020B0604020202020204" pitchFamily="34" charset="0"/>
            </a:endParaRPr>
          </a:p>
          <a:p>
            <a:r>
              <a:rPr lang="en-AU" sz="1400" dirty="0">
                <a:latin typeface="Arial" panose="020B0604020202020204" pitchFamily="34" charset="0"/>
                <a:ea typeface="Avenir Book"/>
                <a:cs typeface="Arial" panose="020B0604020202020204" pitchFamily="34" charset="0"/>
              </a:rPr>
              <a:t> </a:t>
            </a:r>
          </a:p>
        </p:txBody>
      </p:sp>
      <p:sp>
        <p:nvSpPr>
          <p:cNvPr id="11" name="TextBox 10">
            <a:extLst>
              <a:ext uri="{FF2B5EF4-FFF2-40B4-BE49-F238E27FC236}">
                <a16:creationId xmlns:a16="http://schemas.microsoft.com/office/drawing/2014/main" id="{B0511E4C-1CEE-4CA1-EB09-99883AB72443}"/>
              </a:ext>
            </a:extLst>
          </p:cNvPr>
          <p:cNvSpPr txBox="1"/>
          <p:nvPr/>
        </p:nvSpPr>
        <p:spPr>
          <a:xfrm>
            <a:off x="303472" y="1115977"/>
            <a:ext cx="6093372" cy="338554"/>
          </a:xfrm>
          <a:prstGeom prst="rect">
            <a:avLst/>
          </a:prstGeom>
          <a:noFill/>
        </p:spPr>
        <p:txBody>
          <a:bodyPr wrap="square">
            <a:spAutoFit/>
          </a:bodyPr>
          <a:lstStyle/>
          <a:p>
            <a:r>
              <a:rPr lang="en-AU" sz="1600" b="1" dirty="0">
                <a:solidFill>
                  <a:srgbClr val="F94F5E"/>
                </a:solidFill>
                <a:latin typeface="Arial" panose="020B0604020202020204" pitchFamily="34" charset="0"/>
                <a:cs typeface="Arial" panose="020B0604020202020204" pitchFamily="34" charset="0"/>
              </a:rPr>
              <a:t>APE - Architectural Practice Examination</a:t>
            </a:r>
            <a:endParaRPr lang="en-AU" sz="1600" dirty="0">
              <a:solidFill>
                <a:srgbClr val="F94F5E"/>
              </a:solidFill>
            </a:endParaRPr>
          </a:p>
        </p:txBody>
      </p:sp>
    </p:spTree>
    <p:extLst>
      <p:ext uri="{BB962C8B-B14F-4D97-AF65-F5344CB8AC3E}">
        <p14:creationId xmlns:p14="http://schemas.microsoft.com/office/powerpoint/2010/main" val="1524585979"/>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68F7D67-0E75-D46E-8B5A-034FF12025E3}"/>
              </a:ext>
            </a:extLst>
          </p:cNvPr>
          <p:cNvSpPr txBox="1"/>
          <p:nvPr/>
        </p:nvSpPr>
        <p:spPr>
          <a:xfrm>
            <a:off x="303472" y="1733858"/>
            <a:ext cx="11646790" cy="3600986"/>
          </a:xfrm>
          <a:prstGeom prst="rect">
            <a:avLst/>
          </a:prstGeom>
          <a:noFill/>
        </p:spPr>
        <p:txBody>
          <a:bodyPr wrap="square">
            <a:spAutoFit/>
          </a:bodyPr>
          <a:lstStyle/>
          <a:p>
            <a:pPr algn="l"/>
            <a:r>
              <a:rPr lang="en-AU" sz="1600" b="1" dirty="0">
                <a:solidFill>
                  <a:schemeClr val="tx1"/>
                </a:solidFill>
                <a:latin typeface="Arial" panose="020B0604020202020204" pitchFamily="34" charset="0"/>
                <a:cs typeface="Arial" panose="020B0604020202020204" pitchFamily="34" charset="0"/>
              </a:rPr>
              <a:t>FAQS</a:t>
            </a:r>
          </a:p>
          <a:p>
            <a:pPr algn="l"/>
            <a:endParaRPr lang="en-AU" sz="1600" b="1" dirty="0">
              <a:solidFill>
                <a:schemeClr val="tx1"/>
              </a:solidFill>
              <a:latin typeface="Arial" panose="020B0604020202020204" pitchFamily="34" charset="0"/>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Part 1 results will be informed by mail and email generally within two weeks.</a:t>
            </a:r>
          </a:p>
          <a:p>
            <a:pPr algn="l"/>
            <a:endParaRPr lang="en-AU" sz="1400" dirty="0">
              <a:latin typeface="Arial" panose="020B0604020202020204" pitchFamily="34" charset="0"/>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Part 2 results require a longer time because there is a national moderation process involving all APE Convenors (approximately 4 weeks)</a:t>
            </a:r>
          </a:p>
          <a:p>
            <a:pPr algn="l"/>
            <a:endParaRPr lang="en-AU" sz="1400" dirty="0">
              <a:latin typeface="Arial" panose="020B0604020202020204" pitchFamily="34" charset="0"/>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Part 3 results will be notified by email and mail generally within a week of the completion of all examination interviews.</a:t>
            </a:r>
          </a:p>
          <a:p>
            <a:pPr algn="l"/>
            <a:endParaRPr lang="en-AU" sz="1400" dirty="0">
              <a:solidFill>
                <a:schemeClr val="tx1"/>
              </a:solidFill>
              <a:latin typeface="Arial" panose="020B0604020202020204" pitchFamily="34" charset="0"/>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Identification is required at each stage using your driver's license or passport.</a:t>
            </a:r>
            <a:br>
              <a:rPr lang="en-AU" sz="1400" dirty="0">
                <a:solidFill>
                  <a:schemeClr val="tx1"/>
                </a:solidFill>
                <a:latin typeface="Arial" panose="020B0604020202020204" pitchFamily="34" charset="0"/>
                <a:cs typeface="Arial" panose="020B0604020202020204" pitchFamily="34" charset="0"/>
              </a:rPr>
            </a:br>
            <a:endParaRPr lang="en-AU" sz="1400" dirty="0">
              <a:solidFill>
                <a:schemeClr val="tx1"/>
              </a:solidFill>
              <a:latin typeface="Arial" panose="020B0604020202020204" pitchFamily="34" charset="0"/>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Non-standard applications may need to be referred to the National Convener so please refer details of these to APBSA prior to lodgement.</a:t>
            </a:r>
          </a:p>
          <a:p>
            <a:pPr algn="l"/>
            <a:endParaRPr lang="en-AU" sz="1400" dirty="0">
              <a:solidFill>
                <a:schemeClr val="tx1"/>
              </a:solidFill>
              <a:latin typeface="Arial" panose="020B0604020202020204" pitchFamily="34" charset="0"/>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Should there be extenuating circumstances [sickness, recent death of a family member, etc.] at any time during the examination process please ensure that you advise APBSA staff before the respective session or submission date. </a:t>
            </a:r>
            <a:endParaRPr lang="en-AU" sz="1800" dirty="0">
              <a:solidFill>
                <a:schemeClr val="tx1"/>
              </a:solidFill>
              <a:latin typeface="Arial" panose="020B0604020202020204" pitchFamily="34" charset="0"/>
              <a:cs typeface="Arial" panose="020B0604020202020204" pitchFamily="34" charset="0"/>
            </a:endParaRPr>
          </a:p>
          <a:p>
            <a:pPr algn="l"/>
            <a:endParaRPr lang="en-AU" sz="1400" dirty="0">
              <a:solidFill>
                <a:schemeClr val="tx1"/>
              </a:solidFill>
              <a:latin typeface="Arial" panose="020B0604020202020204" pitchFamily="34" charset="0"/>
              <a:cs typeface="Arial" panose="020B0604020202020204" pitchFamily="34" charset="0"/>
            </a:endParaRPr>
          </a:p>
          <a:p>
            <a:r>
              <a:rPr lang="en-AU" sz="1400" dirty="0">
                <a:latin typeface="Arial" panose="020B0604020202020204" pitchFamily="34" charset="0"/>
                <a:ea typeface="Avenir Book"/>
                <a:cs typeface="Arial" panose="020B0604020202020204" pitchFamily="34" charset="0"/>
              </a:rPr>
              <a:t> </a:t>
            </a:r>
          </a:p>
        </p:txBody>
      </p:sp>
      <p:sp>
        <p:nvSpPr>
          <p:cNvPr id="11" name="TextBox 10">
            <a:extLst>
              <a:ext uri="{FF2B5EF4-FFF2-40B4-BE49-F238E27FC236}">
                <a16:creationId xmlns:a16="http://schemas.microsoft.com/office/drawing/2014/main" id="{B0511E4C-1CEE-4CA1-EB09-99883AB72443}"/>
              </a:ext>
            </a:extLst>
          </p:cNvPr>
          <p:cNvSpPr txBox="1"/>
          <p:nvPr/>
        </p:nvSpPr>
        <p:spPr>
          <a:xfrm>
            <a:off x="303472" y="1115977"/>
            <a:ext cx="6093372" cy="338554"/>
          </a:xfrm>
          <a:prstGeom prst="rect">
            <a:avLst/>
          </a:prstGeom>
          <a:noFill/>
        </p:spPr>
        <p:txBody>
          <a:bodyPr wrap="square">
            <a:spAutoFit/>
          </a:bodyPr>
          <a:lstStyle/>
          <a:p>
            <a:r>
              <a:rPr lang="en-AU" sz="1600" b="1" dirty="0">
                <a:solidFill>
                  <a:srgbClr val="F94F5E"/>
                </a:solidFill>
                <a:latin typeface="Arial" panose="020B0604020202020204" pitchFamily="34" charset="0"/>
                <a:cs typeface="Arial" panose="020B0604020202020204" pitchFamily="34" charset="0"/>
              </a:rPr>
              <a:t>APE - Architectural Practice Examination</a:t>
            </a:r>
            <a:endParaRPr lang="en-AU" sz="1600" dirty="0">
              <a:solidFill>
                <a:srgbClr val="F94F5E"/>
              </a:solidFill>
            </a:endParaRPr>
          </a:p>
        </p:txBody>
      </p:sp>
    </p:spTree>
    <p:extLst>
      <p:ext uri="{BB962C8B-B14F-4D97-AF65-F5344CB8AC3E}">
        <p14:creationId xmlns:p14="http://schemas.microsoft.com/office/powerpoint/2010/main" val="4188687573"/>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68F7D67-0E75-D46E-8B5A-034FF12025E3}"/>
              </a:ext>
            </a:extLst>
          </p:cNvPr>
          <p:cNvSpPr txBox="1"/>
          <p:nvPr/>
        </p:nvSpPr>
        <p:spPr>
          <a:xfrm>
            <a:off x="272604" y="1733858"/>
            <a:ext cx="11543937" cy="1131656"/>
          </a:xfrm>
          <a:prstGeom prst="rect">
            <a:avLst/>
          </a:prstGeom>
          <a:noFill/>
        </p:spPr>
        <p:txBody>
          <a:bodyPr wrap="square">
            <a:spAutoFit/>
          </a:bodyPr>
          <a:lstStyle/>
          <a:p>
            <a:pPr algn="l">
              <a:spcBef>
                <a:spcPts val="0"/>
              </a:spcBef>
            </a:pPr>
            <a:r>
              <a:rPr lang="en-AU" sz="1600" b="1" dirty="0">
                <a:solidFill>
                  <a:schemeClr val="tx1"/>
                </a:solidFill>
                <a:latin typeface="Arial" panose="020B0604020202020204" pitchFamily="34" charset="0"/>
                <a:cs typeface="Arial" panose="020B0604020202020204" pitchFamily="34" charset="0"/>
              </a:rPr>
              <a:t>KEY DATES – 2025</a:t>
            </a:r>
          </a:p>
          <a:p>
            <a:pPr algn="l">
              <a:spcBef>
                <a:spcPts val="0"/>
              </a:spcBef>
            </a:pPr>
            <a:endParaRPr lang="en-AU" sz="1600" b="1" dirty="0">
              <a:solidFill>
                <a:schemeClr val="tx1"/>
              </a:solidFill>
              <a:latin typeface="Arial" panose="020B0604020202020204" pitchFamily="34" charset="0"/>
              <a:cs typeface="Arial" panose="020B0604020202020204" pitchFamily="34" charset="0"/>
            </a:endParaRPr>
          </a:p>
          <a:p>
            <a:pPr marL="6731000" marR="89535">
              <a:lnSpc>
                <a:spcPct val="107000"/>
              </a:lnSpc>
              <a:spcAft>
                <a:spcPts val="800"/>
              </a:spcAft>
              <a:tabLst>
                <a:tab pos="7081838" algn="l"/>
              </a:tabLst>
            </a:pPr>
            <a:endParaRPr lang="en-AU" sz="1400" dirty="0">
              <a:latin typeface="Arial" panose="020B0604020202020204" pitchFamily="34" charset="0"/>
              <a:cs typeface="Arial" panose="020B0604020202020204" pitchFamily="34" charset="0"/>
            </a:endParaRPr>
          </a:p>
          <a:p>
            <a:pPr marL="5740400" marR="89535">
              <a:lnSpc>
                <a:spcPct val="107000"/>
              </a:lnSpc>
              <a:spcAft>
                <a:spcPts val="800"/>
              </a:spcAft>
              <a:tabLst>
                <a:tab pos="5740400" algn="l"/>
              </a:tabLst>
            </a:pPr>
            <a:r>
              <a:rPr lang="en-AU" sz="1400" dirty="0">
                <a:latin typeface="Arial" panose="020B0604020202020204" pitchFamily="34" charset="0"/>
                <a:cs typeface="Arial" panose="020B0604020202020204" pitchFamily="34" charset="0"/>
              </a:rPr>
              <a:t> </a:t>
            </a:r>
            <a:endParaRPr lang="en-AU" sz="1400" dirty="0">
              <a:latin typeface="Arial" panose="020B0604020202020204" pitchFamily="34" charset="0"/>
              <a:ea typeface="Avenir Book"/>
              <a:cs typeface="Arial" panose="020B0604020202020204" pitchFamily="34" charset="0"/>
            </a:endParaRPr>
          </a:p>
        </p:txBody>
      </p:sp>
      <p:sp>
        <p:nvSpPr>
          <p:cNvPr id="11" name="TextBox 10">
            <a:extLst>
              <a:ext uri="{FF2B5EF4-FFF2-40B4-BE49-F238E27FC236}">
                <a16:creationId xmlns:a16="http://schemas.microsoft.com/office/drawing/2014/main" id="{B0511E4C-1CEE-4CA1-EB09-99883AB72443}"/>
              </a:ext>
            </a:extLst>
          </p:cNvPr>
          <p:cNvSpPr txBox="1"/>
          <p:nvPr/>
        </p:nvSpPr>
        <p:spPr>
          <a:xfrm>
            <a:off x="303472" y="1115977"/>
            <a:ext cx="6093372" cy="338554"/>
          </a:xfrm>
          <a:prstGeom prst="rect">
            <a:avLst/>
          </a:prstGeom>
          <a:noFill/>
        </p:spPr>
        <p:txBody>
          <a:bodyPr wrap="square">
            <a:spAutoFit/>
          </a:bodyPr>
          <a:lstStyle/>
          <a:p>
            <a:r>
              <a:rPr lang="en-AU" sz="1600" b="1" dirty="0">
                <a:solidFill>
                  <a:srgbClr val="F94F5E"/>
                </a:solidFill>
                <a:latin typeface="Arial" panose="020B0604020202020204" pitchFamily="34" charset="0"/>
                <a:cs typeface="Arial" panose="020B0604020202020204" pitchFamily="34" charset="0"/>
              </a:rPr>
              <a:t>APE - Architectural Practice Examination</a:t>
            </a:r>
            <a:endParaRPr lang="en-AU" sz="1600" dirty="0">
              <a:solidFill>
                <a:srgbClr val="F94F5E"/>
              </a:solidFill>
            </a:endParaRPr>
          </a:p>
        </p:txBody>
      </p:sp>
      <p:sp>
        <p:nvSpPr>
          <p:cNvPr id="12" name="Rectangle 3">
            <a:extLst>
              <a:ext uri="{FF2B5EF4-FFF2-40B4-BE49-F238E27FC236}">
                <a16:creationId xmlns:a16="http://schemas.microsoft.com/office/drawing/2014/main" id="{A5BDB836-C58A-038C-EFC1-577CFC82D5A9}"/>
              </a:ext>
            </a:extLst>
          </p:cNvPr>
          <p:cNvSpPr>
            <a:spLocks noChangeArrowheads="1"/>
          </p:cNvSpPr>
          <p:nvPr/>
        </p:nvSpPr>
        <p:spPr bwMode="auto">
          <a:xfrm>
            <a:off x="4233863" y="14747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dirty="0"/>
          </a:p>
        </p:txBody>
      </p:sp>
      <p:graphicFrame>
        <p:nvGraphicFramePr>
          <p:cNvPr id="15" name="Table 14">
            <a:extLst>
              <a:ext uri="{FF2B5EF4-FFF2-40B4-BE49-F238E27FC236}">
                <a16:creationId xmlns:a16="http://schemas.microsoft.com/office/drawing/2014/main" id="{C15F6E09-0A4C-549B-9D47-39B1A87C6F9F}"/>
              </a:ext>
            </a:extLst>
          </p:cNvPr>
          <p:cNvGraphicFramePr>
            <a:graphicFrameLocks noGrp="1"/>
          </p:cNvGraphicFramePr>
          <p:nvPr>
            <p:extLst>
              <p:ext uri="{D42A27DB-BD31-4B8C-83A1-F6EECF244321}">
                <p14:modId xmlns:p14="http://schemas.microsoft.com/office/powerpoint/2010/main" val="4151319760"/>
              </p:ext>
            </p:extLst>
          </p:nvPr>
        </p:nvGraphicFramePr>
        <p:xfrm>
          <a:off x="2594345" y="2191058"/>
          <a:ext cx="7315200" cy="4471480"/>
        </p:xfrm>
        <a:graphic>
          <a:graphicData uri="http://schemas.openxmlformats.org/drawingml/2006/table">
            <a:tbl>
              <a:tblPr/>
              <a:tblGrid>
                <a:gridCol w="2438400">
                  <a:extLst>
                    <a:ext uri="{9D8B030D-6E8A-4147-A177-3AD203B41FA5}">
                      <a16:colId xmlns:a16="http://schemas.microsoft.com/office/drawing/2014/main" val="2693671358"/>
                    </a:ext>
                  </a:extLst>
                </a:gridCol>
                <a:gridCol w="2438400">
                  <a:extLst>
                    <a:ext uri="{9D8B030D-6E8A-4147-A177-3AD203B41FA5}">
                      <a16:colId xmlns:a16="http://schemas.microsoft.com/office/drawing/2014/main" val="2485130208"/>
                    </a:ext>
                  </a:extLst>
                </a:gridCol>
                <a:gridCol w="2438400">
                  <a:extLst>
                    <a:ext uri="{9D8B030D-6E8A-4147-A177-3AD203B41FA5}">
                      <a16:colId xmlns:a16="http://schemas.microsoft.com/office/drawing/2014/main" val="2795310436"/>
                    </a:ext>
                  </a:extLst>
                </a:gridCol>
              </a:tblGrid>
              <a:tr h="265179">
                <a:tc>
                  <a:txBody>
                    <a:bodyPr/>
                    <a:lstStyle/>
                    <a:p>
                      <a:pPr marL="18415" marR="19685" algn="ctr">
                        <a:lnSpc>
                          <a:spcPct val="150000"/>
                        </a:lnSpc>
                        <a:spcBef>
                          <a:spcPts val="300"/>
                        </a:spcBef>
                        <a:spcAft>
                          <a:spcPts val="300"/>
                        </a:spcAft>
                      </a:pPr>
                      <a:r>
                        <a:rPr lang="en-AU" sz="14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 </a:t>
                      </a:r>
                      <a:endParaRPr lang="en-AU"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94F5E"/>
                    </a:solidFill>
                  </a:tcPr>
                </a:tc>
                <a:tc>
                  <a:txBody>
                    <a:bodyPr/>
                    <a:lstStyle/>
                    <a:p>
                      <a:pPr marL="26670" marR="19685" indent="635" algn="ctr">
                        <a:lnSpc>
                          <a:spcPct val="150000"/>
                        </a:lnSpc>
                        <a:spcBef>
                          <a:spcPts val="300"/>
                        </a:spcBef>
                        <a:spcAft>
                          <a:spcPts val="300"/>
                        </a:spcAft>
                        <a:tabLst>
                          <a:tab pos="1717040" algn="l"/>
                        </a:tabLst>
                      </a:pPr>
                      <a:r>
                        <a:rPr lang="en-AU" sz="14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SESSION 1</a:t>
                      </a:r>
                      <a:endParaRPr lang="en-AU"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94F5E"/>
                    </a:solidFill>
                  </a:tcPr>
                </a:tc>
                <a:tc>
                  <a:txBody>
                    <a:bodyPr/>
                    <a:lstStyle/>
                    <a:p>
                      <a:pPr marL="25400" algn="ctr">
                        <a:lnSpc>
                          <a:spcPct val="150000"/>
                        </a:lnSpc>
                        <a:spcBef>
                          <a:spcPts val="300"/>
                        </a:spcBef>
                        <a:spcAft>
                          <a:spcPts val="300"/>
                        </a:spcAft>
                        <a:tabLst>
                          <a:tab pos="1729105" algn="l"/>
                        </a:tabLst>
                      </a:pPr>
                      <a:r>
                        <a:rPr lang="en-AU" sz="14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SESSION 2</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94F5E"/>
                    </a:solidFill>
                  </a:tcPr>
                </a:tc>
                <a:extLst>
                  <a:ext uri="{0D108BD9-81ED-4DB2-BD59-A6C34878D82A}">
                    <a16:rowId xmlns:a16="http://schemas.microsoft.com/office/drawing/2014/main" val="2206181441"/>
                  </a:ext>
                </a:extLst>
              </a:tr>
              <a:tr h="547527">
                <a:tc>
                  <a:txBody>
                    <a:bodyPr/>
                    <a:lstStyle/>
                    <a:p>
                      <a:pPr marL="18415" marR="19685" algn="ctr">
                        <a:lnSpc>
                          <a:spcPct val="150000"/>
                        </a:lnSpc>
                        <a:spcBef>
                          <a:spcPts val="300"/>
                        </a:spcBef>
                        <a:spcAft>
                          <a:spcPts val="300"/>
                        </a:spcAft>
                      </a:pPr>
                      <a:r>
                        <a:rPr lang="en-AU"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BRIEFING SESSION</a:t>
                      </a:r>
                    </a:p>
                    <a:p>
                      <a:pPr marL="18415" marR="19685" algn="ctr">
                        <a:lnSpc>
                          <a:spcPct val="100000"/>
                        </a:lnSpc>
                        <a:spcBef>
                          <a:spcPts val="300"/>
                        </a:spcBef>
                        <a:spcAft>
                          <a:spcPts val="300"/>
                        </a:spcAft>
                      </a:pPr>
                      <a:endParaRPr lang="en-AU"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26670" marR="19685" indent="635" algn="ctr">
                        <a:lnSpc>
                          <a:spcPct val="150000"/>
                        </a:lnSpc>
                        <a:spcBef>
                          <a:spcPts val="300"/>
                        </a:spcBef>
                        <a:spcAft>
                          <a:spcPts val="300"/>
                        </a:spcAft>
                        <a:tabLst>
                          <a:tab pos="1717040" algn="l"/>
                        </a:tabLst>
                      </a:pPr>
                      <a:r>
                        <a:rPr lang="en-AU"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Tuesday 14 January</a:t>
                      </a:r>
                      <a:endParaRPr lang="en-AU" sz="12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9050" algn="ctr">
                        <a:lnSpc>
                          <a:spcPct val="150000"/>
                        </a:lnSpc>
                        <a:spcBef>
                          <a:spcPts val="300"/>
                        </a:spcBef>
                        <a:spcAft>
                          <a:spcPts val="300"/>
                        </a:spcAft>
                        <a:tabLst>
                          <a:tab pos="1729105" algn="l"/>
                        </a:tabLst>
                      </a:pPr>
                      <a:r>
                        <a:rPr lang="en-AU"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Friday 8 July</a:t>
                      </a:r>
                      <a:endParaRPr lang="en-AU" sz="12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716203779"/>
                  </a:ext>
                </a:extLst>
              </a:tr>
              <a:tr h="792474">
                <a:tc>
                  <a:txBody>
                    <a:bodyPr/>
                    <a:lstStyle/>
                    <a:p>
                      <a:pPr marL="18415" marR="19685" algn="ctr">
                        <a:lnSpc>
                          <a:spcPct val="150000"/>
                        </a:lnSpc>
                        <a:spcBef>
                          <a:spcPts val="300"/>
                        </a:spcBef>
                        <a:spcAft>
                          <a:spcPts val="300"/>
                        </a:spcAft>
                      </a:pPr>
                      <a:r>
                        <a:rPr lang="en-AU"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PART 1 &amp; 2</a:t>
                      </a:r>
                      <a:endParaRPr lang="en-AU" sz="1400" b="1" dirty="0">
                        <a:effectLst/>
                        <a:latin typeface="Arial" panose="020B0604020202020204" pitchFamily="34" charset="0"/>
                        <a:ea typeface="Times New Roman" panose="02020603050405020304" pitchFamily="18" charset="0"/>
                        <a:cs typeface="Arial" panose="020B0604020202020204" pitchFamily="34" charset="0"/>
                      </a:endParaRPr>
                    </a:p>
                    <a:p>
                      <a:pPr marL="18415" marR="19685" algn="ctr">
                        <a:lnSpc>
                          <a:spcPct val="100000"/>
                        </a:lnSpc>
                        <a:spcBef>
                          <a:spcPts val="300"/>
                        </a:spcBef>
                        <a:spcAft>
                          <a:spcPts val="300"/>
                        </a:spcAft>
                      </a:pPr>
                      <a:r>
                        <a:rPr lang="en-AU"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Application opens:</a:t>
                      </a:r>
                      <a:endParaRPr lang="en-AU" sz="1200" b="0" dirty="0">
                        <a:effectLst/>
                        <a:latin typeface="Arial" panose="020B0604020202020204" pitchFamily="34" charset="0"/>
                        <a:ea typeface="Times New Roman" panose="02020603050405020304" pitchFamily="18" charset="0"/>
                        <a:cs typeface="Arial" panose="020B0604020202020204" pitchFamily="34" charset="0"/>
                      </a:endParaRPr>
                    </a:p>
                    <a:p>
                      <a:pPr marL="18415" marR="19685" algn="ctr">
                        <a:lnSpc>
                          <a:spcPct val="100000"/>
                        </a:lnSpc>
                        <a:spcBef>
                          <a:spcPts val="300"/>
                        </a:spcBef>
                        <a:spcAft>
                          <a:spcPts val="300"/>
                        </a:spcAft>
                      </a:pPr>
                      <a:r>
                        <a:rPr lang="en-AU"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Application closes:</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6670" marR="19685" indent="635" algn="ctr">
                        <a:lnSpc>
                          <a:spcPct val="150000"/>
                        </a:lnSpc>
                        <a:spcBef>
                          <a:spcPts val="300"/>
                        </a:spcBef>
                        <a:spcAft>
                          <a:spcPts val="300"/>
                        </a:spcAft>
                        <a:tabLst>
                          <a:tab pos="1717040" algn="l"/>
                        </a:tabLst>
                      </a:pPr>
                      <a:r>
                        <a:rPr lang="en-AU"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AU" sz="1200" b="0" dirty="0">
                        <a:effectLst/>
                        <a:latin typeface="Arial" panose="020B0604020202020204" pitchFamily="34" charset="0"/>
                        <a:ea typeface="Times New Roman" panose="02020603050405020304" pitchFamily="18" charset="0"/>
                        <a:cs typeface="Arial" panose="020B0604020202020204" pitchFamily="34" charset="0"/>
                      </a:endParaRPr>
                    </a:p>
                    <a:p>
                      <a:pPr marL="26670" marR="19685" indent="635" algn="ctr">
                        <a:lnSpc>
                          <a:spcPct val="100000"/>
                        </a:lnSpc>
                        <a:spcBef>
                          <a:spcPts val="300"/>
                        </a:spcBef>
                        <a:spcAft>
                          <a:spcPts val="300"/>
                        </a:spcAft>
                        <a:tabLst>
                          <a:tab pos="1717040" algn="l"/>
                        </a:tabLst>
                      </a:pPr>
                      <a:r>
                        <a:rPr lang="en-AU"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Tuesday 14 January</a:t>
                      </a:r>
                      <a:endParaRPr lang="en-AU" sz="1200" b="0" dirty="0">
                        <a:effectLst/>
                        <a:latin typeface="Arial" panose="020B0604020202020204" pitchFamily="34" charset="0"/>
                        <a:ea typeface="Times New Roman" panose="02020603050405020304" pitchFamily="18" charset="0"/>
                        <a:cs typeface="Arial" panose="020B0604020202020204" pitchFamily="34" charset="0"/>
                      </a:endParaRPr>
                    </a:p>
                    <a:p>
                      <a:pPr marL="26670" marR="19685" indent="635" algn="ctr">
                        <a:lnSpc>
                          <a:spcPct val="100000"/>
                        </a:lnSpc>
                        <a:spcBef>
                          <a:spcPts val="300"/>
                        </a:spcBef>
                        <a:spcAft>
                          <a:spcPts val="300"/>
                        </a:spcAft>
                        <a:tabLst>
                          <a:tab pos="1717040" algn="l"/>
                        </a:tabLst>
                      </a:pPr>
                      <a:r>
                        <a:rPr lang="en-AU"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Wednesday 29 January</a:t>
                      </a:r>
                      <a:endParaRPr lang="en-AU" sz="12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19050" algn="ctr">
                        <a:lnSpc>
                          <a:spcPct val="150000"/>
                        </a:lnSpc>
                        <a:spcBef>
                          <a:spcPts val="300"/>
                        </a:spcBef>
                        <a:spcAft>
                          <a:spcPts val="300"/>
                        </a:spcAft>
                        <a:tabLst>
                          <a:tab pos="1729105" algn="l"/>
                        </a:tabLst>
                      </a:pPr>
                      <a:r>
                        <a:rPr lang="en-AU"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AU" sz="1200" b="0" dirty="0">
                        <a:effectLst/>
                        <a:latin typeface="Arial" panose="020B0604020202020204" pitchFamily="34" charset="0"/>
                        <a:ea typeface="Times New Roman" panose="02020603050405020304" pitchFamily="18" charset="0"/>
                        <a:cs typeface="Arial" panose="020B0604020202020204" pitchFamily="34" charset="0"/>
                      </a:endParaRPr>
                    </a:p>
                    <a:p>
                      <a:pPr marL="19050" algn="ctr">
                        <a:lnSpc>
                          <a:spcPct val="100000"/>
                        </a:lnSpc>
                        <a:spcBef>
                          <a:spcPts val="300"/>
                        </a:spcBef>
                        <a:spcAft>
                          <a:spcPts val="300"/>
                        </a:spcAft>
                        <a:tabLst>
                          <a:tab pos="1729105" algn="l"/>
                        </a:tabLst>
                      </a:pPr>
                      <a:r>
                        <a:rPr lang="en-AU"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Tuesday 8 July</a:t>
                      </a:r>
                      <a:endParaRPr lang="en-AU" sz="1200" b="0" dirty="0">
                        <a:effectLst/>
                        <a:latin typeface="Arial" panose="020B0604020202020204" pitchFamily="34" charset="0"/>
                        <a:ea typeface="Times New Roman" panose="02020603050405020304" pitchFamily="18" charset="0"/>
                        <a:cs typeface="Arial" panose="020B0604020202020204" pitchFamily="34" charset="0"/>
                      </a:endParaRPr>
                    </a:p>
                    <a:p>
                      <a:pPr marL="19050" algn="ctr">
                        <a:lnSpc>
                          <a:spcPct val="100000"/>
                        </a:lnSpc>
                        <a:spcBef>
                          <a:spcPts val="300"/>
                        </a:spcBef>
                        <a:spcAft>
                          <a:spcPts val="300"/>
                        </a:spcAft>
                        <a:tabLst>
                          <a:tab pos="1729105" algn="l"/>
                        </a:tabLst>
                      </a:pPr>
                      <a:r>
                        <a:rPr lang="en-AU"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Sunday 20 July</a:t>
                      </a:r>
                      <a:endParaRPr lang="en-AU" sz="12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570862291"/>
                  </a:ext>
                </a:extLst>
              </a:tr>
              <a:tr h="792474">
                <a:tc>
                  <a:txBody>
                    <a:bodyPr/>
                    <a:lstStyle/>
                    <a:p>
                      <a:pPr marL="18415" marR="19685" algn="ctr" defTabSz="914400" rtl="0" eaLnBrk="1" latinLnBrk="0" hangingPunct="1">
                        <a:lnSpc>
                          <a:spcPct val="150000"/>
                        </a:lnSpc>
                        <a:spcBef>
                          <a:spcPts val="300"/>
                        </a:spcBef>
                        <a:spcAft>
                          <a:spcPts val="300"/>
                        </a:spcAft>
                      </a:pPr>
                      <a:r>
                        <a:rPr lang="en-AU" sz="14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PART 2</a:t>
                      </a:r>
                    </a:p>
                    <a:p>
                      <a:pPr marL="18415" marR="19685" algn="ctr">
                        <a:lnSpc>
                          <a:spcPct val="100000"/>
                        </a:lnSpc>
                        <a:spcBef>
                          <a:spcPts val="300"/>
                        </a:spcBef>
                        <a:spcAft>
                          <a:spcPts val="300"/>
                        </a:spcAft>
                      </a:pPr>
                      <a:r>
                        <a:rPr lang="en-AU"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National Examination Paper</a:t>
                      </a:r>
                    </a:p>
                    <a:p>
                      <a:pPr marL="18415" marR="19685" algn="ctr">
                        <a:lnSpc>
                          <a:spcPct val="100000"/>
                        </a:lnSpc>
                        <a:spcBef>
                          <a:spcPts val="300"/>
                        </a:spcBef>
                        <a:spcAft>
                          <a:spcPts val="300"/>
                        </a:spcAft>
                      </a:pPr>
                      <a:endParaRPr lang="en-AU" sz="12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26670" marR="19685" indent="635" algn="ctr">
                        <a:lnSpc>
                          <a:spcPct val="150000"/>
                        </a:lnSpc>
                        <a:spcBef>
                          <a:spcPts val="300"/>
                        </a:spcBef>
                        <a:spcAft>
                          <a:spcPts val="300"/>
                        </a:spcAft>
                        <a:tabLst>
                          <a:tab pos="1717040" algn="l"/>
                        </a:tabLst>
                      </a:pPr>
                      <a:r>
                        <a:rPr lang="en-AU"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AU" sz="1200" b="0" dirty="0">
                        <a:effectLst/>
                        <a:latin typeface="Arial" panose="020B0604020202020204" pitchFamily="34" charset="0"/>
                        <a:ea typeface="Times New Roman" panose="02020603050405020304" pitchFamily="18" charset="0"/>
                        <a:cs typeface="Arial" panose="020B0604020202020204" pitchFamily="34" charset="0"/>
                      </a:endParaRPr>
                    </a:p>
                    <a:p>
                      <a:pPr marL="26670" marR="19685" indent="635" algn="ctr">
                        <a:lnSpc>
                          <a:spcPct val="100000"/>
                        </a:lnSpc>
                        <a:spcBef>
                          <a:spcPts val="300"/>
                        </a:spcBef>
                        <a:spcAft>
                          <a:spcPts val="300"/>
                        </a:spcAft>
                        <a:tabLst>
                          <a:tab pos="1717040" algn="l"/>
                        </a:tabLst>
                      </a:pPr>
                      <a:r>
                        <a:rPr lang="en-AU"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Tuesday 8 April</a:t>
                      </a:r>
                      <a:endParaRPr lang="en-AU" sz="12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9050" algn="ctr">
                        <a:lnSpc>
                          <a:spcPct val="150000"/>
                        </a:lnSpc>
                        <a:spcBef>
                          <a:spcPts val="300"/>
                        </a:spcBef>
                        <a:spcAft>
                          <a:spcPts val="300"/>
                        </a:spcAft>
                        <a:tabLst>
                          <a:tab pos="1729105" algn="l"/>
                        </a:tabLst>
                      </a:pPr>
                      <a:r>
                        <a:rPr lang="en-AU"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AU" sz="1200" b="0" dirty="0">
                        <a:effectLst/>
                        <a:latin typeface="Arial" panose="020B0604020202020204" pitchFamily="34" charset="0"/>
                        <a:ea typeface="Times New Roman" panose="02020603050405020304" pitchFamily="18" charset="0"/>
                        <a:cs typeface="Arial" panose="020B0604020202020204" pitchFamily="34" charset="0"/>
                      </a:endParaRPr>
                    </a:p>
                    <a:p>
                      <a:pPr marL="19050" algn="ctr">
                        <a:lnSpc>
                          <a:spcPct val="100000"/>
                        </a:lnSpc>
                        <a:spcBef>
                          <a:spcPts val="300"/>
                        </a:spcBef>
                        <a:spcAft>
                          <a:spcPts val="300"/>
                        </a:spcAft>
                        <a:tabLst>
                          <a:tab pos="1729105" algn="l"/>
                        </a:tabLst>
                      </a:pPr>
                      <a:r>
                        <a:rPr lang="en-AU"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Tuesday 16 September</a:t>
                      </a:r>
                      <a:endParaRPr lang="en-AU" sz="12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3323757242"/>
                  </a:ext>
                </a:extLst>
              </a:tr>
              <a:tr h="1037420">
                <a:tc>
                  <a:txBody>
                    <a:bodyPr/>
                    <a:lstStyle/>
                    <a:p>
                      <a:pPr marL="18415" marR="19685" algn="ctr" defTabSz="914400" rtl="0" eaLnBrk="1" latinLnBrk="0" hangingPunct="1">
                        <a:lnSpc>
                          <a:spcPct val="150000"/>
                        </a:lnSpc>
                        <a:spcBef>
                          <a:spcPts val="300"/>
                        </a:spcBef>
                        <a:spcAft>
                          <a:spcPts val="300"/>
                        </a:spcAft>
                      </a:pPr>
                      <a:r>
                        <a:rPr lang="en-AU" sz="14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PART 3:</a:t>
                      </a:r>
                    </a:p>
                    <a:p>
                      <a:pPr marL="18415" marR="19685" algn="ctr">
                        <a:lnSpc>
                          <a:spcPct val="100000"/>
                        </a:lnSpc>
                        <a:spcBef>
                          <a:spcPts val="300"/>
                        </a:spcBef>
                        <a:spcAft>
                          <a:spcPts val="300"/>
                        </a:spcAft>
                      </a:pPr>
                      <a:r>
                        <a:rPr lang="en-AU"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Application opens:</a:t>
                      </a:r>
                      <a:endParaRPr lang="en-AU" sz="1200" b="0" dirty="0">
                        <a:effectLst/>
                        <a:latin typeface="Arial" panose="020B0604020202020204" pitchFamily="34" charset="0"/>
                        <a:ea typeface="Times New Roman" panose="02020603050405020304" pitchFamily="18" charset="0"/>
                        <a:cs typeface="Arial" panose="020B0604020202020204" pitchFamily="34" charset="0"/>
                      </a:endParaRPr>
                    </a:p>
                    <a:p>
                      <a:pPr marL="18415" marR="19685" algn="ctr">
                        <a:lnSpc>
                          <a:spcPct val="100000"/>
                        </a:lnSpc>
                        <a:spcBef>
                          <a:spcPts val="300"/>
                        </a:spcBef>
                        <a:spcAft>
                          <a:spcPts val="300"/>
                        </a:spcAft>
                      </a:pPr>
                      <a:r>
                        <a:rPr lang="en-AU"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Application closes:</a:t>
                      </a:r>
                    </a:p>
                    <a:p>
                      <a:pPr marL="18415" marR="19685" algn="ctr">
                        <a:lnSpc>
                          <a:spcPct val="100000"/>
                        </a:lnSpc>
                        <a:spcBef>
                          <a:spcPts val="300"/>
                        </a:spcBef>
                        <a:spcAft>
                          <a:spcPts val="300"/>
                        </a:spcAft>
                      </a:pPr>
                      <a:endParaRPr lang="en-AU" sz="12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6670" marR="19685" indent="635" algn="ctr">
                        <a:lnSpc>
                          <a:spcPct val="150000"/>
                        </a:lnSpc>
                        <a:spcBef>
                          <a:spcPts val="300"/>
                        </a:spcBef>
                        <a:spcAft>
                          <a:spcPts val="300"/>
                        </a:spcAft>
                        <a:tabLst>
                          <a:tab pos="1717040" algn="l"/>
                        </a:tabLst>
                      </a:pPr>
                      <a:r>
                        <a:rPr lang="en-AU"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AU" sz="1200" b="0" dirty="0">
                        <a:effectLst/>
                        <a:latin typeface="Arial" panose="020B0604020202020204" pitchFamily="34" charset="0"/>
                        <a:ea typeface="Times New Roman" panose="02020603050405020304" pitchFamily="18" charset="0"/>
                        <a:cs typeface="Arial" panose="020B0604020202020204" pitchFamily="34" charset="0"/>
                      </a:endParaRPr>
                    </a:p>
                    <a:p>
                      <a:pPr marL="26670" marR="19685" indent="635" algn="ctr">
                        <a:lnSpc>
                          <a:spcPct val="100000"/>
                        </a:lnSpc>
                        <a:spcBef>
                          <a:spcPts val="300"/>
                        </a:spcBef>
                        <a:spcAft>
                          <a:spcPts val="300"/>
                        </a:spcAft>
                        <a:tabLst>
                          <a:tab pos="1717040" algn="l"/>
                        </a:tabLst>
                      </a:pPr>
                      <a:r>
                        <a:rPr lang="en-AU"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Tuesday 6 May</a:t>
                      </a:r>
                      <a:endParaRPr lang="en-AU" sz="1200" b="0" dirty="0">
                        <a:effectLst/>
                        <a:latin typeface="Arial" panose="020B0604020202020204" pitchFamily="34" charset="0"/>
                        <a:ea typeface="Times New Roman" panose="02020603050405020304" pitchFamily="18" charset="0"/>
                        <a:cs typeface="Arial" panose="020B0604020202020204" pitchFamily="34" charset="0"/>
                      </a:endParaRPr>
                    </a:p>
                    <a:p>
                      <a:pPr marL="26670" marR="19685" indent="635" algn="ctr">
                        <a:lnSpc>
                          <a:spcPct val="100000"/>
                        </a:lnSpc>
                        <a:spcBef>
                          <a:spcPts val="300"/>
                        </a:spcBef>
                        <a:spcAft>
                          <a:spcPts val="300"/>
                        </a:spcAft>
                        <a:tabLst>
                          <a:tab pos="1717040" algn="l"/>
                        </a:tabLst>
                      </a:pPr>
                      <a:r>
                        <a:rPr lang="en-AU"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Sunday 18 May</a:t>
                      </a:r>
                      <a:endParaRPr lang="en-AU" sz="12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19050" algn="ctr">
                        <a:lnSpc>
                          <a:spcPct val="150000"/>
                        </a:lnSpc>
                        <a:spcBef>
                          <a:spcPts val="300"/>
                        </a:spcBef>
                        <a:spcAft>
                          <a:spcPts val="300"/>
                        </a:spcAft>
                        <a:tabLst>
                          <a:tab pos="1729105" algn="l"/>
                        </a:tabLst>
                      </a:pPr>
                      <a:r>
                        <a:rPr lang="en-AU"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AU" sz="1200" b="0" dirty="0">
                        <a:effectLst/>
                        <a:latin typeface="Arial" panose="020B0604020202020204" pitchFamily="34" charset="0"/>
                        <a:ea typeface="Times New Roman" panose="02020603050405020304" pitchFamily="18" charset="0"/>
                        <a:cs typeface="Arial" panose="020B0604020202020204" pitchFamily="34" charset="0"/>
                      </a:endParaRPr>
                    </a:p>
                    <a:p>
                      <a:pPr marL="19050" algn="ctr">
                        <a:lnSpc>
                          <a:spcPct val="100000"/>
                        </a:lnSpc>
                        <a:spcBef>
                          <a:spcPts val="300"/>
                        </a:spcBef>
                        <a:spcAft>
                          <a:spcPts val="300"/>
                        </a:spcAft>
                        <a:tabLst>
                          <a:tab pos="1729105" algn="l"/>
                        </a:tabLst>
                      </a:pPr>
                      <a:r>
                        <a:rPr lang="en-AU"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Tuesday 14 October</a:t>
                      </a:r>
                      <a:endParaRPr lang="en-AU" sz="1200" b="0" dirty="0">
                        <a:effectLst/>
                        <a:latin typeface="Arial" panose="020B0604020202020204" pitchFamily="34" charset="0"/>
                        <a:ea typeface="Times New Roman" panose="02020603050405020304" pitchFamily="18" charset="0"/>
                        <a:cs typeface="Arial" panose="020B0604020202020204" pitchFamily="34" charset="0"/>
                      </a:endParaRPr>
                    </a:p>
                    <a:p>
                      <a:pPr marL="19050" algn="ctr">
                        <a:lnSpc>
                          <a:spcPct val="100000"/>
                        </a:lnSpc>
                        <a:spcBef>
                          <a:spcPts val="300"/>
                        </a:spcBef>
                        <a:spcAft>
                          <a:spcPts val="300"/>
                        </a:spcAft>
                        <a:tabLst>
                          <a:tab pos="1729105" algn="l"/>
                        </a:tabLst>
                      </a:pPr>
                      <a:r>
                        <a:rPr lang="en-AU"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Wednesday 29 October</a:t>
                      </a:r>
                      <a:endParaRPr lang="en-AU" sz="12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461980921"/>
                  </a:ext>
                </a:extLst>
              </a:tr>
              <a:tr h="792474">
                <a:tc>
                  <a:txBody>
                    <a:bodyPr/>
                    <a:lstStyle/>
                    <a:p>
                      <a:pPr marL="18415" marR="19685" algn="ctr" defTabSz="914400" rtl="0" eaLnBrk="1" latinLnBrk="0" hangingPunct="1">
                        <a:lnSpc>
                          <a:spcPct val="150000"/>
                        </a:lnSpc>
                        <a:spcBef>
                          <a:spcPts val="300"/>
                        </a:spcBef>
                        <a:spcAft>
                          <a:spcPts val="300"/>
                        </a:spcAft>
                      </a:pPr>
                      <a:r>
                        <a:rPr lang="en-AU" sz="14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PART 3</a:t>
                      </a:r>
                    </a:p>
                    <a:p>
                      <a:pPr marL="18415" marR="19685" algn="ctr">
                        <a:lnSpc>
                          <a:spcPct val="100000"/>
                        </a:lnSpc>
                        <a:spcBef>
                          <a:spcPts val="300"/>
                        </a:spcBef>
                        <a:spcAft>
                          <a:spcPts val="300"/>
                        </a:spcAft>
                      </a:pPr>
                      <a:r>
                        <a:rPr lang="en-AU"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Examination by Interview</a:t>
                      </a:r>
                    </a:p>
                    <a:p>
                      <a:pPr marL="18415" marR="19685" algn="ctr">
                        <a:lnSpc>
                          <a:spcPct val="100000"/>
                        </a:lnSpc>
                        <a:spcBef>
                          <a:spcPts val="300"/>
                        </a:spcBef>
                        <a:spcAft>
                          <a:spcPts val="300"/>
                        </a:spcAft>
                      </a:pPr>
                      <a:endParaRPr lang="en-AU" sz="12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26670" marR="19685" indent="635" algn="ctr">
                        <a:lnSpc>
                          <a:spcPct val="150000"/>
                        </a:lnSpc>
                        <a:spcBef>
                          <a:spcPts val="300"/>
                        </a:spcBef>
                        <a:spcAft>
                          <a:spcPts val="300"/>
                        </a:spcAft>
                        <a:tabLst>
                          <a:tab pos="1717040" algn="l"/>
                        </a:tabLst>
                      </a:pPr>
                      <a:r>
                        <a:rPr lang="en-AU"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AU" sz="1200" b="0" dirty="0">
                        <a:effectLst/>
                        <a:latin typeface="Arial" panose="020B0604020202020204" pitchFamily="34" charset="0"/>
                        <a:ea typeface="Times New Roman" panose="02020603050405020304" pitchFamily="18" charset="0"/>
                        <a:cs typeface="Arial" panose="020B0604020202020204" pitchFamily="34" charset="0"/>
                      </a:endParaRPr>
                    </a:p>
                    <a:p>
                      <a:pPr marL="26670" marR="19685" indent="635" algn="ctr">
                        <a:lnSpc>
                          <a:spcPct val="100000"/>
                        </a:lnSpc>
                        <a:spcBef>
                          <a:spcPts val="300"/>
                        </a:spcBef>
                        <a:spcAft>
                          <a:spcPts val="300"/>
                        </a:spcAft>
                        <a:tabLst>
                          <a:tab pos="1717040" algn="l"/>
                        </a:tabLst>
                      </a:pPr>
                      <a:r>
                        <a:rPr lang="en-AU"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Commencing 10 June</a:t>
                      </a:r>
                      <a:endParaRPr lang="en-AU" sz="12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9050" algn="ctr">
                        <a:lnSpc>
                          <a:spcPct val="150000"/>
                        </a:lnSpc>
                        <a:spcBef>
                          <a:spcPts val="300"/>
                        </a:spcBef>
                        <a:spcAft>
                          <a:spcPts val="300"/>
                        </a:spcAft>
                        <a:tabLst>
                          <a:tab pos="1729105" algn="l"/>
                        </a:tabLst>
                      </a:pPr>
                      <a:r>
                        <a:rPr lang="en-AU"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AU" sz="1200" b="0" dirty="0">
                        <a:effectLst/>
                        <a:latin typeface="Arial" panose="020B0604020202020204" pitchFamily="34" charset="0"/>
                        <a:ea typeface="Times New Roman" panose="02020603050405020304" pitchFamily="18" charset="0"/>
                        <a:cs typeface="Arial" panose="020B0604020202020204" pitchFamily="34" charset="0"/>
                      </a:endParaRPr>
                    </a:p>
                    <a:p>
                      <a:pPr marL="19050" algn="ctr">
                        <a:lnSpc>
                          <a:spcPct val="100000"/>
                        </a:lnSpc>
                        <a:spcBef>
                          <a:spcPts val="300"/>
                        </a:spcBef>
                        <a:spcAft>
                          <a:spcPts val="300"/>
                        </a:spcAft>
                        <a:tabLst>
                          <a:tab pos="1729105" algn="l"/>
                        </a:tabLst>
                      </a:pPr>
                      <a:r>
                        <a:rPr lang="en-AU"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Commencing 17 November</a:t>
                      </a:r>
                      <a:endParaRPr lang="en-AU" sz="12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4170826555"/>
                  </a:ext>
                </a:extLst>
              </a:tr>
            </a:tbl>
          </a:graphicData>
        </a:graphic>
      </p:graphicFrame>
    </p:spTree>
    <p:extLst>
      <p:ext uri="{BB962C8B-B14F-4D97-AF65-F5344CB8AC3E}">
        <p14:creationId xmlns:p14="http://schemas.microsoft.com/office/powerpoint/2010/main" val="3511795918"/>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68F7D67-0E75-D46E-8B5A-034FF12025E3}"/>
              </a:ext>
            </a:extLst>
          </p:cNvPr>
          <p:cNvSpPr txBox="1"/>
          <p:nvPr/>
        </p:nvSpPr>
        <p:spPr>
          <a:xfrm>
            <a:off x="303472" y="1645920"/>
            <a:ext cx="11400848" cy="4819781"/>
          </a:xfrm>
          <a:prstGeom prst="rect">
            <a:avLst/>
          </a:prstGeom>
          <a:noFill/>
        </p:spPr>
        <p:txBody>
          <a:bodyPr wrap="square">
            <a:spAutoFit/>
          </a:bodyPr>
          <a:lstStyle/>
          <a:p>
            <a:pPr marL="2773363" marR="0" lvl="0" indent="-2773363"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AU" sz="1600" b="1" dirty="0">
                <a:solidFill>
                  <a:schemeClr val="tx1"/>
                </a:solidFill>
                <a:latin typeface="Arial" panose="020B0604020202020204" pitchFamily="34" charset="0"/>
                <a:cs typeface="Arial" panose="020B0604020202020204" pitchFamily="34" charset="0"/>
              </a:rPr>
              <a:t>LEGISLATION</a:t>
            </a:r>
            <a:br>
              <a:rPr kumimoji="0" lang="en-A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endParaRPr kumimoji="0" lang="en-A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773363" marR="0" lvl="0" indent="-2773363"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A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algn="l"/>
            <a:r>
              <a:rPr lang="en-AU" sz="1600" dirty="0">
                <a:solidFill>
                  <a:schemeClr val="tx1"/>
                </a:solidFill>
                <a:latin typeface="Arial" panose="020B0604020202020204" pitchFamily="34" charset="0"/>
                <a:cs typeface="Arial" panose="020B0604020202020204" pitchFamily="34" charset="0"/>
              </a:rPr>
              <a:t>Architectural Practice Act 2009</a:t>
            </a:r>
            <a:br>
              <a:rPr lang="en-AU" sz="1600" dirty="0">
                <a:solidFill>
                  <a:schemeClr val="tx1"/>
                </a:solidFill>
                <a:latin typeface="Arial" panose="020B0604020202020204" pitchFamily="34" charset="0"/>
                <a:cs typeface="Arial" panose="020B0604020202020204" pitchFamily="34" charset="0"/>
              </a:rPr>
            </a:br>
            <a:r>
              <a:rPr lang="en-AU" sz="1600" u="sng" dirty="0">
                <a:solidFill>
                  <a:srgbClr val="0000FF"/>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https://www.archboardsa.org.au/assets/Uploads/2012-01-01-Revised-Act.pdf</a:t>
            </a:r>
            <a:br>
              <a:rPr lang="en-AU" sz="1600" u="sng" dirty="0">
                <a:solidFill>
                  <a:srgbClr val="0000FF"/>
                </a:solidFill>
                <a:latin typeface="Arial" panose="020B0604020202020204" pitchFamily="34" charset="0"/>
                <a:cs typeface="Arial" panose="020B0604020202020204" pitchFamily="34" charset="0"/>
              </a:rPr>
            </a:br>
            <a:endParaRPr lang="en-AU" sz="1600" u="sng" dirty="0">
              <a:solidFill>
                <a:srgbClr val="0000FF"/>
              </a:solidFill>
              <a:latin typeface="Arial" panose="020B0604020202020204" pitchFamily="34" charset="0"/>
              <a:cs typeface="Arial" panose="020B0604020202020204" pitchFamily="34" charset="0"/>
            </a:endParaRPr>
          </a:p>
          <a:p>
            <a:pPr algn="l"/>
            <a:endParaRPr lang="en-AU" sz="1600" dirty="0">
              <a:solidFill>
                <a:schemeClr val="tx1"/>
              </a:solidFill>
              <a:latin typeface="Arial" panose="020B0604020202020204" pitchFamily="34" charset="0"/>
              <a:cs typeface="Arial" panose="020B0604020202020204" pitchFamily="34" charset="0"/>
            </a:endParaRPr>
          </a:p>
          <a:p>
            <a:pPr algn="l"/>
            <a:r>
              <a:rPr lang="en-AU" sz="1600" dirty="0">
                <a:solidFill>
                  <a:schemeClr val="tx1"/>
                </a:solidFill>
                <a:latin typeface="Arial" panose="020B0604020202020204" pitchFamily="34" charset="0"/>
                <a:cs typeface="Arial" panose="020B0604020202020204" pitchFamily="34" charset="0"/>
              </a:rPr>
              <a:t>Architectural Practice [General] Regulations 2010</a:t>
            </a:r>
            <a:br>
              <a:rPr lang="en-AU" sz="1600" dirty="0">
                <a:solidFill>
                  <a:schemeClr val="tx1"/>
                </a:solidFill>
                <a:latin typeface="Arial" panose="020B0604020202020204" pitchFamily="34" charset="0"/>
                <a:cs typeface="Arial" panose="020B0604020202020204" pitchFamily="34" charset="0"/>
              </a:rPr>
            </a:br>
            <a:r>
              <a:rPr lang="en-US" sz="1600" u="sng" dirty="0">
                <a:solidFill>
                  <a:srgbClr val="0000FF"/>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https://www.legislation.sa.gov.au/__legislation/lz/c/r/architectural%20practice%20(general)%20regulations%202010/current/2010.221.auth.pdf</a:t>
            </a:r>
            <a:br>
              <a:rPr lang="en-AU" sz="1600" u="sng" dirty="0">
                <a:solidFill>
                  <a:schemeClr val="tx1"/>
                </a:solidFill>
                <a:latin typeface="Arial" panose="020B0604020202020204" pitchFamily="34" charset="0"/>
                <a:cs typeface="Arial" panose="020B0604020202020204" pitchFamily="34" charset="0"/>
              </a:rPr>
            </a:br>
            <a:endParaRPr lang="en-AU" sz="1600" u="sng" dirty="0">
              <a:solidFill>
                <a:schemeClr val="tx1"/>
              </a:solidFill>
              <a:latin typeface="Arial" panose="020B0604020202020204" pitchFamily="34" charset="0"/>
              <a:cs typeface="Arial" panose="020B0604020202020204" pitchFamily="34" charset="0"/>
            </a:endParaRPr>
          </a:p>
          <a:p>
            <a:pPr algn="l"/>
            <a:endParaRPr lang="en-AU" sz="1600" dirty="0">
              <a:solidFill>
                <a:schemeClr val="tx1"/>
              </a:solidFill>
              <a:latin typeface="Arial" panose="020B0604020202020204" pitchFamily="34" charset="0"/>
              <a:cs typeface="Arial" panose="020B0604020202020204" pitchFamily="34" charset="0"/>
            </a:endParaRPr>
          </a:p>
          <a:p>
            <a:pPr algn="l"/>
            <a:r>
              <a:rPr lang="en-AU" sz="1600" dirty="0">
                <a:solidFill>
                  <a:schemeClr val="tx1"/>
                </a:solidFill>
                <a:latin typeface="Arial" panose="020B0604020202020204" pitchFamily="34" charset="0"/>
                <a:cs typeface="Arial" panose="020B0604020202020204" pitchFamily="34" charset="0"/>
              </a:rPr>
              <a:t>The Architects’ Code of Conduct</a:t>
            </a:r>
            <a:br>
              <a:rPr lang="en-AU" sz="1600" dirty="0">
                <a:solidFill>
                  <a:schemeClr val="tx1"/>
                </a:solidFill>
                <a:latin typeface="Arial" panose="020B0604020202020204" pitchFamily="34" charset="0"/>
                <a:cs typeface="Arial" panose="020B0604020202020204" pitchFamily="34" charset="0"/>
              </a:rPr>
            </a:br>
            <a:r>
              <a:rPr lang="en-US" sz="1600" u="sng" dirty="0">
                <a:solidFill>
                  <a:srgbClr val="0000FF"/>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https://www.archboardsa.org.au/assets/Uploads/2023-9-7-Code-of-Conduct3.pdf</a:t>
            </a:r>
            <a:br>
              <a:rPr lang="en-AU" sz="1600" u="sng" dirty="0">
                <a:solidFill>
                  <a:srgbClr val="0000FF"/>
                </a:solidFill>
                <a:latin typeface="Arial" panose="020B0604020202020204" pitchFamily="34" charset="0"/>
                <a:cs typeface="Arial" panose="020B0604020202020204" pitchFamily="34" charset="0"/>
              </a:rPr>
            </a:br>
            <a:endParaRPr lang="en-AU" sz="1600" u="sng" dirty="0">
              <a:solidFill>
                <a:srgbClr val="0000FF"/>
              </a:solidFill>
              <a:latin typeface="Arial" panose="020B0604020202020204" pitchFamily="34" charset="0"/>
              <a:cs typeface="Arial" panose="020B0604020202020204" pitchFamily="34" charset="0"/>
            </a:endParaRPr>
          </a:p>
          <a:p>
            <a:pPr algn="l"/>
            <a:endParaRPr lang="en-AU" sz="1600" dirty="0">
              <a:solidFill>
                <a:schemeClr val="tx1"/>
              </a:solidFill>
              <a:latin typeface="Arial" panose="020B0604020202020204" pitchFamily="34" charset="0"/>
              <a:cs typeface="Arial" panose="020B0604020202020204" pitchFamily="34" charset="0"/>
            </a:endParaRPr>
          </a:p>
          <a:p>
            <a:pPr algn="l"/>
            <a:r>
              <a:rPr lang="en-AU" sz="1600" dirty="0">
                <a:solidFill>
                  <a:schemeClr val="tx1"/>
                </a:solidFill>
                <a:latin typeface="Arial" panose="020B0604020202020204" pitchFamily="34" charset="0"/>
                <a:cs typeface="Arial" panose="020B0604020202020204" pitchFamily="34" charset="0"/>
              </a:rPr>
              <a:t>Continuing Professional Development</a:t>
            </a:r>
            <a:br>
              <a:rPr lang="en-AU" sz="1600" dirty="0">
                <a:solidFill>
                  <a:schemeClr val="tx1"/>
                </a:solidFill>
                <a:latin typeface="Arial" panose="020B0604020202020204" pitchFamily="34" charset="0"/>
                <a:cs typeface="Arial" panose="020B0604020202020204" pitchFamily="34" charset="0"/>
              </a:rPr>
            </a:br>
            <a:r>
              <a:rPr lang="en-AU" sz="1600" dirty="0">
                <a:solidFill>
                  <a:schemeClr val="tx1"/>
                </a:solidFill>
                <a:latin typeface="Arial" panose="020B0604020202020204" pitchFamily="34" charset="0"/>
                <a:cs typeface="Arial" panose="020B0604020202020204" pitchFamily="34" charset="0"/>
              </a:rPr>
              <a:t>Amendments to the Architectural Practice Act 2009</a:t>
            </a:r>
            <a:br>
              <a:rPr lang="en-AU" sz="1600" dirty="0">
                <a:solidFill>
                  <a:schemeClr val="tx1"/>
                </a:solidFill>
                <a:latin typeface="Arial" panose="020B0604020202020204" pitchFamily="34" charset="0"/>
                <a:cs typeface="Arial" panose="020B0604020202020204" pitchFamily="34" charset="0"/>
              </a:rPr>
            </a:br>
            <a:r>
              <a:rPr lang="en-AU" sz="1600" u="sng" dirty="0">
                <a:solidFill>
                  <a:srgbClr val="0000FF"/>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https://www.archboardsa.org.au/assets/pdf-files/Guidance-Note-04-Continuing-Architectural-Education.pdf</a:t>
            </a:r>
            <a:endParaRPr lang="en-AU" sz="1600" u="sng" dirty="0">
              <a:solidFill>
                <a:srgbClr val="0000FF"/>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B0511E4C-1CEE-4CA1-EB09-99883AB72443}"/>
              </a:ext>
            </a:extLst>
          </p:cNvPr>
          <p:cNvSpPr txBox="1"/>
          <p:nvPr/>
        </p:nvSpPr>
        <p:spPr>
          <a:xfrm>
            <a:off x="303472" y="1115977"/>
            <a:ext cx="6093372" cy="338554"/>
          </a:xfrm>
          <a:prstGeom prst="rect">
            <a:avLst/>
          </a:prstGeom>
          <a:noFill/>
        </p:spPr>
        <p:txBody>
          <a:bodyPr wrap="square">
            <a:spAutoFit/>
          </a:bodyPr>
          <a:lstStyle/>
          <a:p>
            <a:r>
              <a:rPr lang="en-AU" sz="1600" b="1" dirty="0">
                <a:solidFill>
                  <a:srgbClr val="F94F5E"/>
                </a:solidFill>
                <a:latin typeface="Arial" panose="020B0604020202020204" pitchFamily="34" charset="0"/>
                <a:cs typeface="Arial" panose="020B0604020202020204" pitchFamily="34" charset="0"/>
              </a:rPr>
              <a:t>APE - Architectural Practice Examination</a:t>
            </a:r>
            <a:endParaRPr lang="en-AU" sz="1600" dirty="0">
              <a:solidFill>
                <a:srgbClr val="F94F5E"/>
              </a:solidFill>
            </a:endParaRPr>
          </a:p>
        </p:txBody>
      </p:sp>
    </p:spTree>
    <p:extLst>
      <p:ext uri="{BB962C8B-B14F-4D97-AF65-F5344CB8AC3E}">
        <p14:creationId xmlns:p14="http://schemas.microsoft.com/office/powerpoint/2010/main" val="2038259072"/>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68F7D67-0E75-D46E-8B5A-034FF12025E3}"/>
              </a:ext>
            </a:extLst>
          </p:cNvPr>
          <p:cNvSpPr txBox="1"/>
          <p:nvPr/>
        </p:nvSpPr>
        <p:spPr>
          <a:xfrm>
            <a:off x="303472" y="1580924"/>
            <a:ext cx="11400848" cy="3997761"/>
          </a:xfrm>
          <a:prstGeom prst="rect">
            <a:avLst/>
          </a:prstGeom>
          <a:noFill/>
        </p:spPr>
        <p:txBody>
          <a:bodyPr wrap="square">
            <a:spAutoFit/>
          </a:bodyPr>
          <a:lstStyle/>
          <a:p>
            <a:pPr>
              <a:lnSpc>
                <a:spcPct val="200000"/>
              </a:lnSpc>
              <a:buNone/>
              <a:tabLst>
                <a:tab pos="355600" algn="l"/>
              </a:tabLst>
            </a:pPr>
            <a:r>
              <a:rPr lang="en-AU" sz="1600" b="1" dirty="0">
                <a:latin typeface="Arial" panose="020B0604020202020204" pitchFamily="34" charset="0"/>
                <a:cs typeface="Arial" panose="020B0604020202020204" pitchFamily="34" charset="0"/>
              </a:rPr>
              <a:t>AACA RESOURCES</a:t>
            </a:r>
            <a:endParaRPr lang="en-AU" sz="1400" dirty="0">
              <a:latin typeface="Arial" panose="020B0604020202020204" pitchFamily="34" charset="0"/>
              <a:ea typeface="Avenir Book"/>
              <a:cs typeface="Arial" panose="020B0604020202020204" pitchFamily="34" charset="0"/>
            </a:endParaRPr>
          </a:p>
          <a:p>
            <a:pPr>
              <a:lnSpc>
                <a:spcPts val="1400"/>
              </a:lnSpc>
              <a:buNone/>
              <a:tabLst>
                <a:tab pos="355600" algn="l"/>
                <a:tab pos="3941763" algn="l"/>
              </a:tabLst>
            </a:pPr>
            <a:endParaRPr kumimoji="0" lang="en-A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a:lnSpc>
                <a:spcPts val="1400"/>
              </a:lnSpc>
              <a:tabLst>
                <a:tab pos="355600" algn="l"/>
                <a:tab pos="3941763" algn="l"/>
              </a:tabLst>
            </a:pPr>
            <a:br>
              <a:rPr kumimoji="0" lang="en-A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lang="en-AU" sz="1600" dirty="0">
                <a:latin typeface="Arial" panose="020B0604020202020204" pitchFamily="34" charset="0"/>
                <a:ea typeface="Avenir Book"/>
                <a:cs typeface="Arial" panose="020B0604020202020204" pitchFamily="34" charset="0"/>
              </a:rPr>
              <a:t>2021 NSCA	</a:t>
            </a:r>
            <a:r>
              <a:rPr lang="en-AU" sz="1600" u="sng" dirty="0">
                <a:solidFill>
                  <a:srgbClr val="0000FF"/>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2021-NSCA.pdf (aaca.org.au)</a:t>
            </a:r>
            <a:endParaRPr lang="en-AU" sz="1600" u="sng" dirty="0">
              <a:solidFill>
                <a:srgbClr val="0000FF"/>
              </a:solidFill>
              <a:latin typeface="Arial" panose="020B0604020202020204" pitchFamily="34" charset="0"/>
              <a:cs typeface="Arial" panose="020B0604020202020204" pitchFamily="34" charset="0"/>
            </a:endParaRPr>
          </a:p>
          <a:p>
            <a:pPr>
              <a:lnSpc>
                <a:spcPts val="1400"/>
              </a:lnSpc>
              <a:buNone/>
              <a:tabLst>
                <a:tab pos="355600" algn="l"/>
                <a:tab pos="3941763" algn="l"/>
              </a:tabLst>
            </a:pPr>
            <a:r>
              <a:rPr lang="en-AU" sz="1600" dirty="0">
                <a:latin typeface="Arial" panose="020B0604020202020204" pitchFamily="34" charset="0"/>
                <a:ea typeface="Avenir Book"/>
                <a:cs typeface="Arial" panose="020B0604020202020204" pitchFamily="34" charset="0"/>
              </a:rPr>
              <a:t> </a:t>
            </a:r>
          </a:p>
          <a:p>
            <a:pPr>
              <a:lnSpc>
                <a:spcPts val="1400"/>
              </a:lnSpc>
              <a:buNone/>
              <a:tabLst>
                <a:tab pos="355600" algn="l"/>
                <a:tab pos="3941763" algn="l"/>
              </a:tabLst>
            </a:pPr>
            <a:r>
              <a:rPr lang="en-AU" sz="1600" dirty="0">
                <a:latin typeface="Arial" panose="020B0604020202020204" pitchFamily="34" charset="0"/>
                <a:cs typeface="Arial" panose="020B0604020202020204" pitchFamily="34" charset="0"/>
              </a:rPr>
              <a:t>Explanatory Notes	</a:t>
            </a:r>
            <a:r>
              <a:rPr lang="en-AU" sz="1600" u="sng" dirty="0">
                <a:solidFill>
                  <a:srgbClr val="0000FF"/>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2021-NSCA-Explanatory-Notes.pdf (aaca.org.au)</a:t>
            </a:r>
            <a:endParaRPr lang="en-AU" sz="1600" u="sng" dirty="0">
              <a:solidFill>
                <a:srgbClr val="0000FF"/>
              </a:solidFill>
              <a:latin typeface="Arial" panose="020B0604020202020204" pitchFamily="34" charset="0"/>
              <a:cs typeface="Arial" panose="020B0604020202020204" pitchFamily="34" charset="0"/>
            </a:endParaRPr>
          </a:p>
          <a:p>
            <a:pPr>
              <a:lnSpc>
                <a:spcPts val="1400"/>
              </a:lnSpc>
              <a:buNone/>
              <a:tabLst>
                <a:tab pos="355600" algn="l"/>
                <a:tab pos="3941763" algn="l"/>
              </a:tabLst>
            </a:pPr>
            <a:r>
              <a:rPr lang="en-AU" sz="1600" dirty="0">
                <a:latin typeface="Arial" panose="020B0604020202020204" pitchFamily="34" charset="0"/>
                <a:ea typeface="Avenir Book"/>
                <a:cs typeface="Arial" panose="020B0604020202020204" pitchFamily="34" charset="0"/>
              </a:rPr>
              <a:t> </a:t>
            </a:r>
          </a:p>
          <a:p>
            <a:pPr>
              <a:lnSpc>
                <a:spcPts val="1400"/>
              </a:lnSpc>
              <a:tabLst>
                <a:tab pos="355600" algn="l"/>
                <a:tab pos="3941763" algn="l"/>
              </a:tabLst>
            </a:pPr>
            <a:r>
              <a:rPr lang="en-AU" sz="1600" dirty="0">
                <a:latin typeface="Arial" panose="020B0604020202020204" pitchFamily="34" charset="0"/>
                <a:cs typeface="Arial" panose="020B0604020202020204" pitchFamily="34" charset="0"/>
              </a:rPr>
              <a:t>APE Candidate Handbook	</a:t>
            </a:r>
            <a:r>
              <a:rPr lang="en-AU" sz="1600" u="sng" dirty="0">
                <a:solidFill>
                  <a:srgbClr val="0000FF"/>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APE-2024-candidate-handbook.pdf (aaca.org.au)</a:t>
            </a:r>
            <a:endParaRPr lang="en-AU" sz="1600" u="sng" dirty="0">
              <a:solidFill>
                <a:srgbClr val="0000FF"/>
              </a:solidFill>
              <a:latin typeface="Arial" panose="020B0604020202020204" pitchFamily="34" charset="0"/>
              <a:cs typeface="Arial" panose="020B0604020202020204" pitchFamily="34" charset="0"/>
            </a:endParaRPr>
          </a:p>
          <a:p>
            <a:pPr>
              <a:lnSpc>
                <a:spcPts val="1400"/>
              </a:lnSpc>
              <a:buNone/>
              <a:tabLst>
                <a:tab pos="355600" algn="l"/>
                <a:tab pos="3941763" algn="l"/>
              </a:tabLst>
            </a:pPr>
            <a:r>
              <a:rPr lang="en-AU" sz="1600" dirty="0">
                <a:latin typeface="Arial" panose="020B0604020202020204" pitchFamily="34" charset="0"/>
                <a:ea typeface="Avenir Book"/>
                <a:cs typeface="Arial" panose="020B0604020202020204" pitchFamily="34" charset="0"/>
              </a:rPr>
              <a:t> </a:t>
            </a:r>
          </a:p>
          <a:p>
            <a:pPr>
              <a:lnSpc>
                <a:spcPts val="1400"/>
              </a:lnSpc>
              <a:buNone/>
              <a:tabLst>
                <a:tab pos="355600" algn="l"/>
                <a:tab pos="3941763" algn="l"/>
              </a:tabLst>
            </a:pPr>
            <a:r>
              <a:rPr lang="en-AU" sz="1600" dirty="0">
                <a:latin typeface="Arial" panose="020B0604020202020204" pitchFamily="34" charset="0"/>
                <a:ea typeface="Avenir Book"/>
                <a:cs typeface="Arial" panose="020B0604020202020204" pitchFamily="34" charset="0"/>
              </a:rPr>
              <a:t>APE Information Sheet	</a:t>
            </a:r>
            <a:r>
              <a:rPr lang="en-AU" sz="1600" u="sng" dirty="0">
                <a:solidFill>
                  <a:srgbClr val="0000FF"/>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APE-information-sheet.pdf (aaca.org.au)</a:t>
            </a:r>
            <a:endParaRPr lang="en-AU" sz="1600" u="sng" dirty="0">
              <a:solidFill>
                <a:srgbClr val="0000FF"/>
              </a:solidFill>
              <a:latin typeface="Arial" panose="020B0604020202020204" pitchFamily="34" charset="0"/>
              <a:cs typeface="Arial" panose="020B0604020202020204" pitchFamily="34" charset="0"/>
            </a:endParaRPr>
          </a:p>
          <a:p>
            <a:pPr>
              <a:lnSpc>
                <a:spcPts val="1400"/>
              </a:lnSpc>
              <a:buNone/>
              <a:tabLst>
                <a:tab pos="355600" algn="l"/>
                <a:tab pos="3941763" algn="l"/>
              </a:tabLst>
            </a:pPr>
            <a:r>
              <a:rPr lang="en-AU" sz="1600" dirty="0">
                <a:latin typeface="Arial" panose="020B0604020202020204" pitchFamily="34" charset="0"/>
                <a:ea typeface="Avenir Book"/>
                <a:cs typeface="Arial" panose="020B0604020202020204" pitchFamily="34" charset="0"/>
              </a:rPr>
              <a:t> </a:t>
            </a:r>
          </a:p>
          <a:p>
            <a:pPr>
              <a:lnSpc>
                <a:spcPts val="1400"/>
              </a:lnSpc>
              <a:tabLst>
                <a:tab pos="355600" algn="l"/>
                <a:tab pos="3941763" algn="l"/>
              </a:tabLst>
            </a:pPr>
            <a:r>
              <a:rPr lang="en-AU" sz="1600" dirty="0">
                <a:latin typeface="Arial" panose="020B0604020202020204" pitchFamily="34" charset="0"/>
                <a:ea typeface="Avenir Book"/>
                <a:cs typeface="Arial" panose="020B0604020202020204" pitchFamily="34" charset="0"/>
              </a:rPr>
              <a:t>APE Support Material	</a:t>
            </a:r>
            <a:r>
              <a:rPr lang="en-AU" sz="1600" u="sng" dirty="0">
                <a:solidFill>
                  <a:srgbClr val="0000FF"/>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APE-2024-support-material.pdf (aaca.org.au)</a:t>
            </a:r>
            <a:endParaRPr lang="en-AU" sz="1600" u="sng" dirty="0">
              <a:solidFill>
                <a:srgbClr val="0000FF"/>
              </a:solidFill>
              <a:latin typeface="Arial" panose="020B0604020202020204" pitchFamily="34" charset="0"/>
              <a:cs typeface="Arial" panose="020B0604020202020204" pitchFamily="34" charset="0"/>
            </a:endParaRPr>
          </a:p>
          <a:p>
            <a:pPr>
              <a:lnSpc>
                <a:spcPts val="1400"/>
              </a:lnSpc>
              <a:buNone/>
              <a:tabLst>
                <a:tab pos="355600" algn="l"/>
                <a:tab pos="3941763" algn="l"/>
              </a:tabLst>
            </a:pPr>
            <a:r>
              <a:rPr lang="en-AU" sz="1600" dirty="0">
                <a:latin typeface="Arial" panose="020B0604020202020204" pitchFamily="34" charset="0"/>
                <a:ea typeface="Avenir Book"/>
                <a:cs typeface="Arial" panose="020B0604020202020204" pitchFamily="34" charset="0"/>
              </a:rPr>
              <a:t> </a:t>
            </a:r>
          </a:p>
          <a:p>
            <a:pPr>
              <a:lnSpc>
                <a:spcPts val="1400"/>
              </a:lnSpc>
              <a:buNone/>
              <a:tabLst>
                <a:tab pos="355600" algn="l"/>
                <a:tab pos="3941763" algn="l"/>
              </a:tabLst>
            </a:pPr>
            <a:r>
              <a:rPr lang="en-AU" sz="1600" dirty="0">
                <a:latin typeface="Arial" panose="020B0604020202020204" pitchFamily="34" charset="0"/>
                <a:ea typeface="Avenir Book"/>
                <a:cs typeface="Arial" panose="020B0604020202020204" pitchFamily="34" charset="0"/>
              </a:rPr>
              <a:t>APE Checklist	</a:t>
            </a:r>
            <a:r>
              <a:rPr lang="en-AU" sz="1600" u="sng" dirty="0">
                <a:solidFill>
                  <a:srgbClr val="0000FF"/>
                </a:solidFill>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APE-checklist.pdf (aaca.org.au)</a:t>
            </a:r>
            <a:endParaRPr lang="en-AU" sz="1600" u="sng" dirty="0">
              <a:solidFill>
                <a:srgbClr val="0000FF"/>
              </a:solidFill>
              <a:latin typeface="Arial" panose="020B0604020202020204" pitchFamily="34" charset="0"/>
              <a:cs typeface="Arial" panose="020B0604020202020204" pitchFamily="34" charset="0"/>
            </a:endParaRPr>
          </a:p>
          <a:p>
            <a:pPr>
              <a:lnSpc>
                <a:spcPts val="1400"/>
              </a:lnSpc>
              <a:buNone/>
              <a:tabLst>
                <a:tab pos="355600" algn="l"/>
                <a:tab pos="3941763" algn="l"/>
              </a:tabLst>
            </a:pPr>
            <a:r>
              <a:rPr lang="en-AU" sz="1600" dirty="0">
                <a:latin typeface="Arial" panose="020B0604020202020204" pitchFamily="34" charset="0"/>
                <a:ea typeface="Avenir Book"/>
                <a:cs typeface="Arial" panose="020B0604020202020204" pitchFamily="34" charset="0"/>
              </a:rPr>
              <a:t> </a:t>
            </a:r>
          </a:p>
          <a:p>
            <a:pPr>
              <a:lnSpc>
                <a:spcPts val="1400"/>
              </a:lnSpc>
              <a:tabLst>
                <a:tab pos="355600" algn="l"/>
                <a:tab pos="3941763" algn="l"/>
              </a:tabLst>
            </a:pPr>
            <a:r>
              <a:rPr lang="en-AU" sz="1600" dirty="0">
                <a:latin typeface="Arial" panose="020B0604020202020204" pitchFamily="34" charset="0"/>
                <a:ea typeface="Avenir Book"/>
                <a:cs typeface="Arial" panose="020B0604020202020204" pitchFamily="34" charset="0"/>
              </a:rPr>
              <a:t>APE Performance Criteria Report	</a:t>
            </a:r>
            <a:r>
              <a:rPr lang="en-AU" sz="1600" u="sng" dirty="0">
                <a:solidFill>
                  <a:srgbClr val="0000FF"/>
                </a:solidFill>
                <a:latin typeface="Arial" panose="020B060402020202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APE-submission-pc-report.pdf (aaca.org.au)</a:t>
            </a:r>
            <a:endParaRPr lang="en-AU" sz="1600" u="sng" dirty="0">
              <a:solidFill>
                <a:srgbClr val="0000FF"/>
              </a:solidFill>
              <a:latin typeface="Arial" panose="020B0604020202020204" pitchFamily="34" charset="0"/>
              <a:cs typeface="Arial" panose="020B0604020202020204" pitchFamily="34" charset="0"/>
            </a:endParaRPr>
          </a:p>
          <a:p>
            <a:pPr>
              <a:lnSpc>
                <a:spcPts val="1400"/>
              </a:lnSpc>
              <a:buNone/>
              <a:tabLst>
                <a:tab pos="355600" algn="l"/>
                <a:tab pos="3941763" algn="l"/>
              </a:tabLst>
            </a:pPr>
            <a:r>
              <a:rPr lang="en-AU" sz="1600" dirty="0">
                <a:latin typeface="Arial" panose="020B0604020202020204" pitchFamily="34" charset="0"/>
                <a:ea typeface="Avenir Book"/>
                <a:cs typeface="Arial" panose="020B0604020202020204" pitchFamily="34" charset="0"/>
              </a:rPr>
              <a:t> </a:t>
            </a:r>
          </a:p>
          <a:p>
            <a:pPr>
              <a:lnSpc>
                <a:spcPts val="1400"/>
              </a:lnSpc>
              <a:buNone/>
              <a:tabLst>
                <a:tab pos="355600" algn="l"/>
                <a:tab pos="3941763" algn="l"/>
              </a:tabLst>
            </a:pPr>
            <a:r>
              <a:rPr lang="en-AU" sz="1600" dirty="0">
                <a:latin typeface="Arial" panose="020B0604020202020204" pitchFamily="34" charset="0"/>
                <a:ea typeface="Avenir Book"/>
                <a:cs typeface="Arial" panose="020B0604020202020204" pitchFamily="34" charset="0"/>
              </a:rPr>
              <a:t>APE NSCA Mapping	</a:t>
            </a:r>
            <a:r>
              <a:rPr lang="en-AU" sz="1600" u="sng" dirty="0">
                <a:solidFill>
                  <a:srgbClr val="0000FF"/>
                </a:solidFill>
                <a:latin typeface="Arial" panose="020B0604020202020204" pitchFamily="34" charset="0"/>
                <a:cs typeface="Arial" panose="020B0604020202020204" pitchFamily="34" charset="0"/>
                <a:hlinkClick r:id="rId9">
                  <a:extLst>
                    <a:ext uri="{A12FA001-AC4F-418D-AE19-62706E023703}">
                      <ahyp:hlinkClr xmlns:ahyp="http://schemas.microsoft.com/office/drawing/2018/hyperlinkcolor" val="tx"/>
                    </a:ext>
                  </a:extLst>
                </a:hlinkClick>
              </a:rPr>
              <a:t>APE-NSCA-mapping.pdf (aaca.org.au)</a:t>
            </a:r>
            <a:endParaRPr lang="en-AU" sz="1600" u="sng" dirty="0">
              <a:solidFill>
                <a:srgbClr val="0000FF"/>
              </a:solidFill>
              <a:latin typeface="Arial" panose="020B0604020202020204" pitchFamily="34" charset="0"/>
              <a:cs typeface="Arial" panose="020B0604020202020204" pitchFamily="34" charset="0"/>
            </a:endParaRPr>
          </a:p>
          <a:p>
            <a:pPr>
              <a:lnSpc>
                <a:spcPts val="1400"/>
              </a:lnSpc>
              <a:buNone/>
              <a:tabLst>
                <a:tab pos="355600" algn="l"/>
                <a:tab pos="3941763" algn="l"/>
              </a:tabLst>
            </a:pPr>
            <a:endParaRPr lang="en-AU" sz="1600" u="sng" dirty="0">
              <a:solidFill>
                <a:srgbClr val="0000FF"/>
              </a:solidFill>
              <a:latin typeface="Arial" panose="020B0604020202020204" pitchFamily="34" charset="0"/>
              <a:ea typeface="Avenir Book"/>
              <a:cs typeface="Arial" panose="020B0604020202020204" pitchFamily="34" charset="0"/>
            </a:endParaRPr>
          </a:p>
          <a:p>
            <a:pPr>
              <a:lnSpc>
                <a:spcPts val="1400"/>
              </a:lnSpc>
              <a:buNone/>
              <a:tabLst>
                <a:tab pos="355600" algn="l"/>
                <a:tab pos="3941763" algn="l"/>
              </a:tabLst>
            </a:pPr>
            <a:r>
              <a:rPr lang="en-AU" sz="1600" dirty="0">
                <a:latin typeface="Arial" panose="020B0604020202020204" pitchFamily="34" charset="0"/>
                <a:cs typeface="Arial" panose="020B0604020202020204" pitchFamily="34" charset="0"/>
              </a:rPr>
              <a:t>APE NEP Remote Proctoring FAQS	</a:t>
            </a:r>
            <a:r>
              <a:rPr lang="en-AU" sz="1600" u="sng" dirty="0">
                <a:solidFill>
                  <a:srgbClr val="0000FF"/>
                </a:solidFill>
                <a:latin typeface="Arial" panose="020B0604020202020204" pitchFamily="34" charset="0"/>
                <a:cs typeface="Arial" panose="020B0604020202020204" pitchFamily="34" charset="0"/>
                <a:hlinkClick r:id="rId10">
                  <a:extLst>
                    <a:ext uri="{A12FA001-AC4F-418D-AE19-62706E023703}">
                      <ahyp:hlinkClr xmlns:ahyp="http://schemas.microsoft.com/office/drawing/2018/hyperlinkcolor" val="tx"/>
                    </a:ext>
                  </a:extLst>
                </a:hlinkClick>
              </a:rPr>
              <a:t>APE-remote-proctoring-FAQS.pdf (aaca.org.au)</a:t>
            </a:r>
            <a:endParaRPr lang="en-AU" sz="1600" u="sng" dirty="0">
              <a:solidFill>
                <a:srgbClr val="0000FF"/>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B0511E4C-1CEE-4CA1-EB09-99883AB72443}"/>
              </a:ext>
            </a:extLst>
          </p:cNvPr>
          <p:cNvSpPr txBox="1"/>
          <p:nvPr/>
        </p:nvSpPr>
        <p:spPr>
          <a:xfrm>
            <a:off x="303472" y="1115977"/>
            <a:ext cx="6093372" cy="338554"/>
          </a:xfrm>
          <a:prstGeom prst="rect">
            <a:avLst/>
          </a:prstGeom>
          <a:noFill/>
        </p:spPr>
        <p:txBody>
          <a:bodyPr wrap="square">
            <a:spAutoFit/>
          </a:bodyPr>
          <a:lstStyle/>
          <a:p>
            <a:r>
              <a:rPr lang="en-AU" sz="1600" b="1" dirty="0">
                <a:solidFill>
                  <a:srgbClr val="F94F5E"/>
                </a:solidFill>
                <a:latin typeface="Arial" panose="020B0604020202020204" pitchFamily="34" charset="0"/>
                <a:cs typeface="Arial" panose="020B0604020202020204" pitchFamily="34" charset="0"/>
              </a:rPr>
              <a:t>APE - Architectural Practice Examination</a:t>
            </a:r>
            <a:endParaRPr lang="en-AU" sz="1600" dirty="0">
              <a:solidFill>
                <a:srgbClr val="F94F5E"/>
              </a:solidFill>
            </a:endParaRPr>
          </a:p>
        </p:txBody>
      </p:sp>
    </p:spTree>
    <p:extLst>
      <p:ext uri="{BB962C8B-B14F-4D97-AF65-F5344CB8AC3E}">
        <p14:creationId xmlns:p14="http://schemas.microsoft.com/office/powerpoint/2010/main" val="723906848"/>
      </p:ext>
    </p:extLst>
  </p:cSld>
  <p:clrMapOvr>
    <a:masterClrMapping/>
  </p:clrMapOvr>
  <p:transition spd="slow">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68F7D67-0E75-D46E-8B5A-034FF12025E3}"/>
              </a:ext>
            </a:extLst>
          </p:cNvPr>
          <p:cNvSpPr txBox="1"/>
          <p:nvPr/>
        </p:nvSpPr>
        <p:spPr>
          <a:xfrm>
            <a:off x="303472" y="1693218"/>
            <a:ext cx="11400848" cy="5262979"/>
          </a:xfrm>
          <a:prstGeom prst="rect">
            <a:avLst/>
          </a:prstGeom>
          <a:noFill/>
        </p:spPr>
        <p:txBody>
          <a:bodyPr wrap="square">
            <a:spAutoFit/>
          </a:bodyPr>
          <a:lstStyle/>
          <a:p>
            <a:pPr>
              <a:buNone/>
              <a:tabLst>
                <a:tab pos="92075" algn="l"/>
              </a:tabLst>
            </a:pPr>
            <a:r>
              <a:rPr lang="en-AU" sz="1600" b="1" dirty="0">
                <a:latin typeface="Arial" panose="020B0604020202020204" pitchFamily="34" charset="0"/>
                <a:cs typeface="Arial" panose="020B0604020202020204" pitchFamily="34" charset="0"/>
              </a:rPr>
              <a:t>AACA VIDEO RESOURCES</a:t>
            </a:r>
          </a:p>
          <a:p>
            <a:pPr>
              <a:buNone/>
            </a:pPr>
            <a:endParaRPr lang="en-AU" sz="1600" dirty="0">
              <a:latin typeface="Arial" panose="020B0604020202020204" pitchFamily="34" charset="0"/>
              <a:ea typeface="Avenir Book"/>
              <a:cs typeface="Arial" panose="020B0604020202020204" pitchFamily="34" charset="0"/>
            </a:endParaRPr>
          </a:p>
          <a:p>
            <a:pPr>
              <a:buNone/>
            </a:pPr>
            <a:r>
              <a:rPr lang="en-AU" sz="1600" dirty="0">
                <a:latin typeface="Arial" panose="020B0604020202020204" pitchFamily="34" charset="0"/>
                <a:ea typeface="Avenir Book"/>
                <a:cs typeface="Arial" panose="020B0604020202020204" pitchFamily="34" charset="0"/>
              </a:rPr>
              <a:t>Video 1: 2021 National Standard of Competency for Architects (30 mins) </a:t>
            </a:r>
            <a:endParaRPr lang="en-AU" sz="1600" b="1" dirty="0">
              <a:latin typeface="Arial" panose="020B0604020202020204" pitchFamily="34" charset="0"/>
              <a:ea typeface="Avenir Book"/>
              <a:cs typeface="Arial" panose="020B0604020202020204" pitchFamily="34" charset="0"/>
            </a:endParaRPr>
          </a:p>
          <a:p>
            <a:pPr>
              <a:buNone/>
            </a:pPr>
            <a:endParaRPr lang="en-AU" sz="800" dirty="0">
              <a:latin typeface="Arial" panose="020B0604020202020204" pitchFamily="34" charset="0"/>
              <a:ea typeface="Avenir Book"/>
              <a:cs typeface="Arial" panose="020B0604020202020204" pitchFamily="34" charset="0"/>
            </a:endParaRPr>
          </a:p>
          <a:p>
            <a:pPr>
              <a:buNone/>
            </a:pPr>
            <a:r>
              <a:rPr lang="en-AU" sz="1400" b="1" dirty="0">
                <a:latin typeface="Arial" panose="020B0604020202020204" pitchFamily="34" charset="0"/>
                <a:ea typeface="Avenir Book"/>
                <a:cs typeface="Arial" panose="020B0604020202020204" pitchFamily="34" charset="0"/>
              </a:rPr>
              <a:t>How the NSCA is used and influences the Architectural Practice Exam </a:t>
            </a:r>
            <a:r>
              <a:rPr lang="en-AU" sz="1400" dirty="0">
                <a:latin typeface="Arial" panose="020B0604020202020204" pitchFamily="34" charset="0"/>
                <a:ea typeface="Avenir Book"/>
                <a:cs typeface="Arial" panose="020B0604020202020204" pitchFamily="34" charset="0"/>
              </a:rPr>
              <a:t>- </a:t>
            </a:r>
            <a:r>
              <a:rPr lang="en-AU" sz="1400" u="sng" dirty="0">
                <a:solidFill>
                  <a:srgbClr val="0000FF"/>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https://youtu.be/68SOidRME-Y</a:t>
            </a:r>
            <a:endParaRPr lang="en-AU" sz="1400" u="sng" dirty="0">
              <a:solidFill>
                <a:srgbClr val="0000FF"/>
              </a:solidFill>
              <a:latin typeface="Arial" panose="020B0604020202020204" pitchFamily="34" charset="0"/>
              <a:cs typeface="Arial" panose="020B0604020202020204" pitchFamily="34" charset="0"/>
            </a:endParaRPr>
          </a:p>
          <a:p>
            <a:pPr>
              <a:buNone/>
            </a:pPr>
            <a:r>
              <a:rPr lang="en-AU" sz="1600" dirty="0">
                <a:latin typeface="Arial" panose="020B0604020202020204" pitchFamily="34" charset="0"/>
                <a:ea typeface="Avenir Book"/>
                <a:cs typeface="Arial" panose="020B0604020202020204" pitchFamily="34" charset="0"/>
              </a:rPr>
              <a:t> </a:t>
            </a:r>
          </a:p>
          <a:p>
            <a:pPr>
              <a:buNone/>
            </a:pPr>
            <a:endParaRPr lang="en-AU" sz="1600" dirty="0">
              <a:latin typeface="Arial" panose="020B0604020202020204" pitchFamily="34" charset="0"/>
              <a:ea typeface="Avenir Book"/>
              <a:cs typeface="Arial" panose="020B0604020202020204" pitchFamily="34" charset="0"/>
            </a:endParaRPr>
          </a:p>
          <a:p>
            <a:r>
              <a:rPr lang="en-AU" sz="1600" dirty="0">
                <a:latin typeface="Arial" panose="020B0604020202020204" pitchFamily="34" charset="0"/>
                <a:cs typeface="Arial" panose="020B0604020202020204" pitchFamily="34" charset="0"/>
              </a:rPr>
              <a:t>Video 2: Architectural Practice Exam Part 1, 2 + 3 (30 mins)</a:t>
            </a:r>
          </a:p>
          <a:p>
            <a:pPr>
              <a:buNone/>
            </a:pPr>
            <a:endParaRPr lang="en-AU" sz="800" dirty="0">
              <a:latin typeface="Arial" panose="020B0604020202020204" pitchFamily="34" charset="0"/>
              <a:ea typeface="Avenir Book"/>
              <a:cs typeface="Arial" panose="020B0604020202020204" pitchFamily="34" charset="0"/>
            </a:endParaRPr>
          </a:p>
          <a:p>
            <a:pPr>
              <a:buNone/>
            </a:pPr>
            <a:r>
              <a:rPr lang="en-AU" sz="1400" b="1" dirty="0">
                <a:latin typeface="Arial" panose="020B0604020202020204" pitchFamily="34" charset="0"/>
                <a:ea typeface="Avenir Book"/>
                <a:cs typeface="Arial" panose="020B0604020202020204" pitchFamily="34" charset="0"/>
              </a:rPr>
              <a:t>For candidates applying from 2024, what to expect, tips and guides for how to use the AACA resources </a:t>
            </a:r>
            <a:r>
              <a:rPr lang="en-AU" sz="1400" dirty="0">
                <a:latin typeface="Arial" panose="020B0604020202020204" pitchFamily="34" charset="0"/>
                <a:ea typeface="Avenir Book"/>
                <a:cs typeface="Arial" panose="020B0604020202020204" pitchFamily="34" charset="0"/>
              </a:rPr>
              <a:t>- </a:t>
            </a:r>
            <a:r>
              <a:rPr lang="en-AU" sz="1400" u="sng" dirty="0">
                <a:solidFill>
                  <a:srgbClr val="0000FF"/>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https://youtu.be/-IJejEbsqgw</a:t>
            </a:r>
            <a:endParaRPr lang="en-AU" sz="1400" u="sng" dirty="0">
              <a:solidFill>
                <a:srgbClr val="0000FF"/>
              </a:solidFill>
              <a:latin typeface="Arial" panose="020B0604020202020204" pitchFamily="34" charset="0"/>
              <a:cs typeface="Arial" panose="020B0604020202020204" pitchFamily="34" charset="0"/>
            </a:endParaRPr>
          </a:p>
          <a:p>
            <a:pPr>
              <a:buNone/>
            </a:pPr>
            <a:endParaRPr lang="en-AU" sz="1600" dirty="0">
              <a:latin typeface="Arial" panose="020B0604020202020204" pitchFamily="34" charset="0"/>
              <a:ea typeface="Avenir Book"/>
              <a:cs typeface="Arial" panose="020B0604020202020204" pitchFamily="34" charset="0"/>
            </a:endParaRPr>
          </a:p>
          <a:p>
            <a:pPr>
              <a:buNone/>
            </a:pPr>
            <a:endParaRPr lang="en-AU" sz="1600" dirty="0">
              <a:latin typeface="Arial" panose="020B0604020202020204" pitchFamily="34" charset="0"/>
              <a:ea typeface="Avenir Book"/>
              <a:cs typeface="Arial" panose="020B0604020202020204" pitchFamily="34" charset="0"/>
            </a:endParaRPr>
          </a:p>
          <a:p>
            <a:pPr>
              <a:buNone/>
            </a:pPr>
            <a:r>
              <a:rPr lang="en-AU" sz="1600" dirty="0">
                <a:latin typeface="Arial" panose="020B0604020202020204" pitchFamily="34" charset="0"/>
                <a:cs typeface="Arial" panose="020B0604020202020204" pitchFamily="34" charset="0"/>
              </a:rPr>
              <a:t>Video 3: Understanding the NCC</a:t>
            </a:r>
          </a:p>
          <a:p>
            <a:pPr algn="l">
              <a:buNone/>
            </a:pPr>
            <a:endParaRPr lang="en-AU" sz="800" b="1" dirty="0">
              <a:latin typeface="Arial" panose="020B0604020202020204" pitchFamily="34" charset="0"/>
              <a:cs typeface="Arial" panose="020B0604020202020204" pitchFamily="34" charset="0"/>
            </a:endParaRPr>
          </a:p>
          <a:p>
            <a:pPr algn="l">
              <a:buNone/>
            </a:pPr>
            <a:r>
              <a:rPr lang="en-AU" sz="1400" b="1" dirty="0">
                <a:latin typeface="Arial" panose="020B0604020202020204" pitchFamily="34" charset="0"/>
                <a:cs typeface="Arial" panose="020B0604020202020204" pitchFamily="34" charset="0"/>
              </a:rPr>
              <a:t>Part 1 (44 minutes)</a:t>
            </a:r>
          </a:p>
          <a:p>
            <a:pPr marL="171450" indent="-171450">
              <a:buFont typeface="Arial" panose="020B0604020202020204" pitchFamily="34" charset="0"/>
              <a:buChar char="•"/>
            </a:pPr>
            <a:r>
              <a:rPr lang="en-AU" sz="1400" dirty="0">
                <a:latin typeface="Arial" panose="020B0604020202020204" pitchFamily="34" charset="0"/>
                <a:cs typeface="Arial" panose="020B0604020202020204" pitchFamily="34" charset="0"/>
              </a:rPr>
              <a:t>Introduction - </a:t>
            </a:r>
            <a:r>
              <a:rPr lang="en-US" sz="1400" u="sng" dirty="0">
                <a:solidFill>
                  <a:srgbClr val="0000FF"/>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https://www.youtube.com/watch?v=ImX_5QEocic</a:t>
            </a:r>
            <a:endParaRPr lang="en-US" sz="1400" u="sng" dirty="0">
              <a:solidFill>
                <a:srgbClr val="0000FF"/>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Section 1. Understanding the NCC (Volume One, Two and Three) - </a:t>
            </a:r>
            <a:r>
              <a:rPr lang="en-US" sz="1400" u="sng" dirty="0">
                <a:solidFill>
                  <a:srgbClr val="0000FF"/>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https://www.youtube.com/watch?v=Zqt72C_zlsk</a:t>
            </a:r>
            <a:endParaRPr lang="en-US" sz="1400" u="sng" dirty="0">
              <a:solidFill>
                <a:srgbClr val="0000FF"/>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Section 2. Understanding performance-based code - </a:t>
            </a:r>
            <a:r>
              <a:rPr lang="en-US" sz="1400" u="sng" dirty="0">
                <a:solidFill>
                  <a:srgbClr val="0000FF"/>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https://www.youtube.com/watch?v=Maoewqi1GJQ</a:t>
            </a:r>
            <a:endParaRPr lang="en-US" sz="1400" u="sng" dirty="0">
              <a:solidFill>
                <a:srgbClr val="0000FF"/>
              </a:solidFill>
              <a:latin typeface="Arial" panose="020B0604020202020204" pitchFamily="34" charset="0"/>
              <a:cs typeface="Arial" panose="020B0604020202020204" pitchFamily="34" charset="0"/>
            </a:endParaRPr>
          </a:p>
          <a:p>
            <a:endParaRPr lang="en-US" sz="1400" u="sng" dirty="0">
              <a:solidFill>
                <a:srgbClr val="0000FF"/>
              </a:solidFill>
              <a:latin typeface="Arial" panose="020B0604020202020204" pitchFamily="34" charset="0"/>
              <a:cs typeface="Arial" panose="020B0604020202020204" pitchFamily="34" charset="0"/>
            </a:endParaRPr>
          </a:p>
          <a:p>
            <a:pPr algn="l">
              <a:buNone/>
            </a:pPr>
            <a:r>
              <a:rPr lang="en-AU" sz="1400" b="1" dirty="0">
                <a:latin typeface="Arial" panose="020B0604020202020204" pitchFamily="34" charset="0"/>
                <a:cs typeface="Arial" panose="020B0604020202020204" pitchFamily="34" charset="0"/>
              </a:rPr>
              <a:t>Part 2 (33 minutes)</a:t>
            </a:r>
          </a:p>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Section 3. Understanding NCC building classifications - </a:t>
            </a:r>
            <a:r>
              <a:rPr lang="en-US" sz="1400" u="sng" dirty="0">
                <a:solidFill>
                  <a:srgbClr val="0000FF"/>
                </a:solidFill>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https://www.youtube.com/watch?v=ALreHYNICvQ</a:t>
            </a:r>
            <a:endParaRPr lang="en-US" sz="1400" u="sng" dirty="0">
              <a:solidFill>
                <a:srgbClr val="0000FF"/>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Section 4. Using NCC Volume One {commercial) - </a:t>
            </a:r>
            <a:r>
              <a:rPr lang="en-US" sz="1400" u="sng" dirty="0">
                <a:solidFill>
                  <a:srgbClr val="0000FF"/>
                </a:solidFill>
                <a:latin typeface="Arial" panose="020B060402020202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https://www.youtube.com/watch?v=pSIbzaq4He8</a:t>
            </a:r>
            <a:endParaRPr lang="en-US" sz="1400" u="sng" dirty="0">
              <a:solidFill>
                <a:srgbClr val="0000FF"/>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Section 5. Using NCC Volume Two (residential - </a:t>
            </a:r>
            <a:r>
              <a:rPr lang="en-US" sz="1400" u="sng" dirty="0">
                <a:solidFill>
                  <a:srgbClr val="0000FF"/>
                </a:solidFill>
                <a:latin typeface="Arial" panose="020B0604020202020204" pitchFamily="34" charset="0"/>
                <a:cs typeface="Arial" panose="020B0604020202020204" pitchFamily="34" charset="0"/>
                <a:hlinkClick r:id="rId9">
                  <a:extLst>
                    <a:ext uri="{A12FA001-AC4F-418D-AE19-62706E023703}">
                      <ahyp:hlinkClr xmlns:ahyp="http://schemas.microsoft.com/office/drawing/2018/hyperlinkcolor" val="tx"/>
                    </a:ext>
                  </a:extLst>
                </a:hlinkClick>
              </a:rPr>
              <a:t>https://www.youtube.com/watch?v=GNL8ceF4Xek</a:t>
            </a:r>
            <a:endParaRPr lang="en-AU" sz="1400" u="sng" dirty="0">
              <a:solidFill>
                <a:srgbClr val="0000FF"/>
              </a:solidFill>
              <a:latin typeface="Arial" panose="020B0604020202020204" pitchFamily="34" charset="0"/>
              <a:cs typeface="Arial" panose="020B0604020202020204" pitchFamily="34" charset="0"/>
            </a:endParaRPr>
          </a:p>
          <a:p>
            <a:pPr marL="287338" indent="0">
              <a:buNone/>
            </a:pPr>
            <a:r>
              <a:rPr lang="en-AU" sz="1400" dirty="0">
                <a:latin typeface="Arial" panose="020B0604020202020204" pitchFamily="34" charset="0"/>
                <a:ea typeface="Avenir Book"/>
                <a:cs typeface="Arial" panose="020B0604020202020204" pitchFamily="34" charset="0"/>
              </a:rPr>
              <a:t> </a:t>
            </a:r>
          </a:p>
        </p:txBody>
      </p:sp>
      <p:sp>
        <p:nvSpPr>
          <p:cNvPr id="11" name="TextBox 10">
            <a:extLst>
              <a:ext uri="{FF2B5EF4-FFF2-40B4-BE49-F238E27FC236}">
                <a16:creationId xmlns:a16="http://schemas.microsoft.com/office/drawing/2014/main" id="{B0511E4C-1CEE-4CA1-EB09-99883AB72443}"/>
              </a:ext>
            </a:extLst>
          </p:cNvPr>
          <p:cNvSpPr txBox="1"/>
          <p:nvPr/>
        </p:nvSpPr>
        <p:spPr>
          <a:xfrm>
            <a:off x="303472" y="1115977"/>
            <a:ext cx="6093372" cy="338554"/>
          </a:xfrm>
          <a:prstGeom prst="rect">
            <a:avLst/>
          </a:prstGeom>
          <a:noFill/>
        </p:spPr>
        <p:txBody>
          <a:bodyPr wrap="square">
            <a:spAutoFit/>
          </a:bodyPr>
          <a:lstStyle/>
          <a:p>
            <a:r>
              <a:rPr lang="en-AU" sz="1600" b="1" dirty="0">
                <a:solidFill>
                  <a:srgbClr val="F94F5E"/>
                </a:solidFill>
                <a:latin typeface="Arial" panose="020B0604020202020204" pitchFamily="34" charset="0"/>
                <a:cs typeface="Arial" panose="020B0604020202020204" pitchFamily="34" charset="0"/>
              </a:rPr>
              <a:t>APE - Architectural Practice Examination</a:t>
            </a:r>
            <a:endParaRPr lang="en-AU" sz="1600" dirty="0">
              <a:solidFill>
                <a:srgbClr val="F94F5E"/>
              </a:solidFill>
            </a:endParaRPr>
          </a:p>
        </p:txBody>
      </p:sp>
    </p:spTree>
    <p:extLst>
      <p:ext uri="{BB962C8B-B14F-4D97-AF65-F5344CB8AC3E}">
        <p14:creationId xmlns:p14="http://schemas.microsoft.com/office/powerpoint/2010/main" val="2473802996"/>
      </p:ext>
    </p:extLst>
  </p:cSld>
  <p:clrMapOvr>
    <a:masterClrMapping/>
  </p:clrMapOvr>
  <p:transition spd="slow">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68F7D67-0E75-D46E-8B5A-034FF12025E3}"/>
              </a:ext>
            </a:extLst>
          </p:cNvPr>
          <p:cNvSpPr txBox="1"/>
          <p:nvPr/>
        </p:nvSpPr>
        <p:spPr>
          <a:xfrm>
            <a:off x="303472" y="1693218"/>
            <a:ext cx="11400848" cy="5047536"/>
          </a:xfrm>
          <a:prstGeom prst="rect">
            <a:avLst/>
          </a:prstGeom>
          <a:noFill/>
        </p:spPr>
        <p:txBody>
          <a:bodyPr wrap="square">
            <a:spAutoFit/>
          </a:bodyPr>
          <a:lstStyle/>
          <a:p>
            <a:pPr>
              <a:buNone/>
              <a:tabLst>
                <a:tab pos="92075" algn="l"/>
              </a:tabLst>
            </a:pPr>
            <a:r>
              <a:rPr lang="en-AU" sz="1600" b="1" dirty="0">
                <a:latin typeface="Arial" panose="020B0604020202020204" pitchFamily="34" charset="0"/>
                <a:cs typeface="Arial" panose="020B0604020202020204" pitchFamily="34" charset="0"/>
              </a:rPr>
              <a:t>AACA VIDEO RESOURCES (Continued)</a:t>
            </a:r>
          </a:p>
          <a:p>
            <a:pPr>
              <a:buNone/>
            </a:pPr>
            <a:endParaRPr lang="en-AU" sz="1600" dirty="0">
              <a:latin typeface="Arial" panose="020B0604020202020204" pitchFamily="34" charset="0"/>
              <a:ea typeface="Avenir Book"/>
              <a:cs typeface="Arial" panose="020B0604020202020204" pitchFamily="34" charset="0"/>
            </a:endParaRPr>
          </a:p>
          <a:p>
            <a:pPr marL="4763" indent="-4763">
              <a:buNone/>
            </a:pPr>
            <a:r>
              <a:rPr lang="en-AU" sz="1600" dirty="0">
                <a:latin typeface="Arial" panose="020B0604020202020204" pitchFamily="34" charset="0"/>
                <a:cs typeface="Arial" panose="020B0604020202020204" pitchFamily="34" charset="0"/>
              </a:rPr>
              <a:t>	Video 4:  Understanding Fire Safety in the NCC</a:t>
            </a:r>
          </a:p>
          <a:p>
            <a:pPr>
              <a:buNone/>
            </a:pPr>
            <a:endParaRPr lang="en-AU" sz="800" dirty="0">
              <a:latin typeface="Arial" panose="020B0604020202020204" pitchFamily="34" charset="0"/>
              <a:ea typeface="Avenir Book"/>
              <a:cs typeface="Arial" panose="020B0604020202020204" pitchFamily="34" charset="0"/>
            </a:endParaRPr>
          </a:p>
          <a:p>
            <a:pPr marL="4763" indent="-4763" algn="l">
              <a:buNone/>
            </a:pPr>
            <a:r>
              <a:rPr lang="en-AU" sz="1400" b="1" i="0" u="none" strike="noStrike" baseline="0" dirty="0">
                <a:solidFill>
                  <a:srgbClr val="303030"/>
                </a:solidFill>
                <a:latin typeface="Arial" panose="020B0604020202020204" pitchFamily="34" charset="0"/>
                <a:cs typeface="Arial" panose="020B0604020202020204" pitchFamily="34" charset="0"/>
              </a:rPr>
              <a:t>Part 1 (48 minutes)</a:t>
            </a:r>
          </a:p>
          <a:p>
            <a:pPr marL="171450" indent="-171450">
              <a:buFont typeface="Arial" panose="020B0604020202020204" pitchFamily="34" charset="0"/>
              <a:buChar char="•"/>
            </a:pPr>
            <a:r>
              <a:rPr lang="en-AU" sz="1400" i="0" u="none" strike="noStrike" baseline="0" dirty="0">
                <a:solidFill>
                  <a:srgbClr val="303030"/>
                </a:solidFill>
                <a:latin typeface="Arial" panose="020B0604020202020204" pitchFamily="34" charset="0"/>
                <a:cs typeface="Arial" panose="020B0604020202020204" pitchFamily="34" charset="0"/>
              </a:rPr>
              <a:t>Introduction - </a:t>
            </a:r>
            <a:r>
              <a:rPr lang="en-AU" sz="1400" u="sng" dirty="0">
                <a:solidFill>
                  <a:srgbClr val="0000FF"/>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https://www.youtube.com/watch?v=ZbyKT1uTbxE</a:t>
            </a:r>
            <a:endParaRPr lang="en-AU" sz="1400" u="sng" dirty="0">
              <a:solidFill>
                <a:srgbClr val="0000FF"/>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400" i="0" u="none" strike="noStrike" baseline="0" dirty="0">
                <a:solidFill>
                  <a:srgbClr val="303030"/>
                </a:solidFill>
                <a:latin typeface="Arial" panose="020B0604020202020204" pitchFamily="34" charset="0"/>
                <a:cs typeface="Arial" panose="020B0604020202020204" pitchFamily="34" charset="0"/>
              </a:rPr>
              <a:t>Section 1. Understanding Fire Safety in the NCC - </a:t>
            </a:r>
            <a:r>
              <a:rPr lang="en-US" sz="1400" u="sng" dirty="0">
                <a:solidFill>
                  <a:srgbClr val="0000FF"/>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https://www.youtube.com/watch?v=Wx46wvfGK10</a:t>
            </a:r>
            <a:endParaRPr lang="en-US" sz="1400" u="sng" dirty="0">
              <a:solidFill>
                <a:srgbClr val="0000FF"/>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400" i="0" u="none" strike="noStrike" baseline="0" dirty="0">
                <a:solidFill>
                  <a:srgbClr val="303030"/>
                </a:solidFill>
                <a:latin typeface="Arial" panose="020B0604020202020204" pitchFamily="34" charset="0"/>
                <a:cs typeface="Arial" panose="020B0604020202020204" pitchFamily="34" charset="0"/>
              </a:rPr>
              <a:t>Section 2. Using the Fire Safety provisions of NCC Volume One </a:t>
            </a:r>
            <a:r>
              <a:rPr lang="en-US" sz="1400" u="sng" dirty="0">
                <a:solidFill>
                  <a:srgbClr val="0000FF"/>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https://www.youtube.com/watch?v=Wk7X62PUiSQ</a:t>
            </a:r>
            <a:endParaRPr lang="en-US" sz="1400" u="sng" dirty="0">
              <a:solidFill>
                <a:srgbClr val="0000FF"/>
              </a:solidFill>
              <a:latin typeface="Arial" panose="020B0604020202020204" pitchFamily="34" charset="0"/>
              <a:cs typeface="Arial" panose="020B0604020202020204" pitchFamily="34" charset="0"/>
            </a:endParaRPr>
          </a:p>
          <a:p>
            <a:endParaRPr lang="en-AU" sz="800" u="sng" dirty="0">
              <a:solidFill>
                <a:srgbClr val="0000FF"/>
              </a:solidFill>
              <a:latin typeface="Arial" panose="020B0604020202020204" pitchFamily="34" charset="0"/>
              <a:cs typeface="Arial" panose="020B0604020202020204" pitchFamily="34" charset="0"/>
            </a:endParaRPr>
          </a:p>
          <a:p>
            <a:pPr marL="4763" indent="-4763" algn="l">
              <a:buNone/>
            </a:pPr>
            <a:r>
              <a:rPr lang="en-AU" sz="1400" b="1" i="0" u="none" strike="noStrike" baseline="0" dirty="0">
                <a:solidFill>
                  <a:srgbClr val="303030"/>
                </a:solidFill>
                <a:latin typeface="Arial" panose="020B0604020202020204" pitchFamily="34" charset="0"/>
                <a:cs typeface="Arial" panose="020B0604020202020204" pitchFamily="34" charset="0"/>
              </a:rPr>
              <a:t>Part 2 (20 minutes)</a:t>
            </a:r>
          </a:p>
          <a:p>
            <a:pPr marL="171450" indent="-171450">
              <a:buFont typeface="Arial" panose="020B0604020202020204" pitchFamily="34" charset="0"/>
              <a:buChar char="•"/>
            </a:pPr>
            <a:r>
              <a:rPr lang="en-US" sz="1400" i="0" u="none" strike="noStrike" baseline="0" dirty="0">
                <a:solidFill>
                  <a:srgbClr val="303030"/>
                </a:solidFill>
                <a:latin typeface="Arial" panose="020B0604020202020204" pitchFamily="34" charset="0"/>
                <a:cs typeface="Arial" panose="020B0604020202020204" pitchFamily="34" charset="0"/>
              </a:rPr>
              <a:t>Section 3. Using the Fire </a:t>
            </a:r>
            <a:r>
              <a:rPr lang="en-US" sz="1400" dirty="0">
                <a:solidFill>
                  <a:srgbClr val="303030"/>
                </a:solidFill>
                <a:latin typeface="Arial" panose="020B0604020202020204" pitchFamily="34" charset="0"/>
                <a:cs typeface="Arial" panose="020B0604020202020204" pitchFamily="34" charset="0"/>
              </a:rPr>
              <a:t>Safety</a:t>
            </a:r>
            <a:r>
              <a:rPr lang="en-US" sz="1400" i="0" u="none" strike="noStrike" baseline="0" dirty="0">
                <a:solidFill>
                  <a:srgbClr val="303030"/>
                </a:solidFill>
                <a:latin typeface="Arial" panose="020B0604020202020204" pitchFamily="34" charset="0"/>
                <a:cs typeface="Arial" panose="020B0604020202020204" pitchFamily="34" charset="0"/>
              </a:rPr>
              <a:t> Provisions of NCC Volume Two </a:t>
            </a:r>
            <a:r>
              <a:rPr lang="en-US" sz="1400" u="sng" dirty="0">
                <a:solidFill>
                  <a:srgbClr val="0000FF"/>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https://www.youtube.com/watch?v=dVtXurGAwLU</a:t>
            </a:r>
            <a:endParaRPr lang="en-AU" sz="1400" u="sng" dirty="0">
              <a:solidFill>
                <a:srgbClr val="0000FF"/>
              </a:solidFill>
              <a:latin typeface="Arial" panose="020B0604020202020204" pitchFamily="34" charset="0"/>
              <a:cs typeface="Arial" panose="020B0604020202020204" pitchFamily="34" charset="0"/>
            </a:endParaRPr>
          </a:p>
          <a:p>
            <a:pPr marL="4763" indent="-4763">
              <a:buNone/>
            </a:pPr>
            <a:r>
              <a:rPr lang="en-AU" sz="1600" dirty="0">
                <a:latin typeface="Arial" panose="020B0604020202020204" pitchFamily="34" charset="0"/>
                <a:ea typeface="Avenir Book"/>
                <a:cs typeface="Arial" panose="020B0604020202020204" pitchFamily="34" charset="0"/>
              </a:rPr>
              <a:t> </a:t>
            </a:r>
          </a:p>
          <a:p>
            <a:pPr marL="4763" indent="-4763">
              <a:buNone/>
            </a:pPr>
            <a:endParaRPr lang="en-AU" sz="1600" dirty="0">
              <a:latin typeface="Arial" panose="020B0604020202020204" pitchFamily="34" charset="0"/>
              <a:ea typeface="Avenir Book"/>
              <a:cs typeface="Arial" panose="020B0604020202020204" pitchFamily="34" charset="0"/>
            </a:endParaRPr>
          </a:p>
          <a:p>
            <a:pPr marL="4763" indent="-4763">
              <a:buNone/>
            </a:pPr>
            <a:r>
              <a:rPr lang="en-AU" sz="1600" dirty="0">
                <a:latin typeface="Arial" panose="020B0604020202020204" pitchFamily="34" charset="0"/>
                <a:ea typeface="Avenir Book"/>
                <a:cs typeface="Arial" panose="020B0604020202020204" pitchFamily="34" charset="0"/>
              </a:rPr>
              <a:t>	Video 5: Understanding and Using Energy Provisions in the NCC</a:t>
            </a:r>
            <a:endParaRPr lang="en-AU" sz="1200" dirty="0">
              <a:latin typeface="Arial" panose="020B0604020202020204" pitchFamily="34" charset="0"/>
              <a:ea typeface="Avenir Book"/>
              <a:cs typeface="Arial" panose="020B0604020202020204" pitchFamily="34" charset="0"/>
            </a:endParaRPr>
          </a:p>
          <a:p>
            <a:pPr marL="4763" indent="-4763">
              <a:buNone/>
            </a:pPr>
            <a:endParaRPr lang="en-AU" sz="800" dirty="0">
              <a:latin typeface="Arial" panose="020B0604020202020204" pitchFamily="34" charset="0"/>
              <a:ea typeface="Avenir Book"/>
              <a:cs typeface="Arial" panose="020B0604020202020204" pitchFamily="34" charset="0"/>
            </a:endParaRPr>
          </a:p>
          <a:p>
            <a:pPr marL="4763" indent="-4763">
              <a:buNone/>
            </a:pPr>
            <a:r>
              <a:rPr lang="en-AU" sz="1400" b="1" dirty="0">
                <a:latin typeface="Arial" panose="020B0604020202020204" pitchFamily="34" charset="0"/>
                <a:ea typeface="Avenir Book"/>
                <a:cs typeface="Arial" panose="020B0604020202020204" pitchFamily="34" charset="0"/>
              </a:rPr>
              <a:t>	Part 1 (30 minutes)</a:t>
            </a:r>
          </a:p>
          <a:p>
            <a:pPr marL="171450" indent="-171450">
              <a:buFont typeface="Arial" panose="020B0604020202020204" pitchFamily="34" charset="0"/>
              <a:buChar char="•"/>
              <a:tabLst>
                <a:tab pos="533400" algn="l"/>
              </a:tabLst>
            </a:pPr>
            <a:r>
              <a:rPr lang="en-AU" sz="1400" dirty="0">
                <a:latin typeface="Arial" panose="020B0604020202020204" pitchFamily="34" charset="0"/>
                <a:ea typeface="Avenir Book"/>
                <a:cs typeface="Arial" panose="020B0604020202020204" pitchFamily="34" charset="0"/>
              </a:rPr>
              <a:t>Introduction - </a:t>
            </a:r>
            <a:r>
              <a:rPr lang="en-US" sz="1400" u="sng" dirty="0">
                <a:solidFill>
                  <a:srgbClr val="0000FF"/>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https://www.youtube.com/watch?v=GYhbJrvU2Ig</a:t>
            </a:r>
            <a:endParaRPr lang="en-AU" sz="1400" u="sng" dirty="0">
              <a:solidFill>
                <a:srgbClr val="0000FF"/>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tabLst>
                <a:tab pos="533400" algn="l"/>
              </a:tabLst>
            </a:pPr>
            <a:r>
              <a:rPr lang="en-AU" sz="1400" dirty="0">
                <a:latin typeface="Arial" panose="020B0604020202020204" pitchFamily="34" charset="0"/>
                <a:ea typeface="Avenir Book"/>
                <a:cs typeface="Arial" panose="020B0604020202020204" pitchFamily="34" charset="0"/>
              </a:rPr>
              <a:t>Section 1. Understanding Energy Efficiency in the NCC - </a:t>
            </a:r>
            <a:r>
              <a:rPr lang="en-US" sz="1400" u="sng" dirty="0">
                <a:solidFill>
                  <a:srgbClr val="0000FF"/>
                </a:solidFill>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https://www.youtube.com/watch?v=L6xyJ9BqNKs</a:t>
            </a:r>
            <a:endParaRPr lang="en-US" sz="1400" u="sng" dirty="0">
              <a:solidFill>
                <a:srgbClr val="0000FF"/>
              </a:solidFill>
              <a:latin typeface="Arial" panose="020B0604020202020204" pitchFamily="34" charset="0"/>
              <a:cs typeface="Arial" panose="020B0604020202020204" pitchFamily="34" charset="0"/>
            </a:endParaRPr>
          </a:p>
          <a:p>
            <a:pPr>
              <a:tabLst>
                <a:tab pos="533400" algn="l"/>
              </a:tabLst>
            </a:pPr>
            <a:endParaRPr lang="en-AU" sz="800" u="sng" dirty="0">
              <a:solidFill>
                <a:srgbClr val="0000FF"/>
              </a:solidFill>
              <a:latin typeface="Arial" panose="020B0604020202020204" pitchFamily="34" charset="0"/>
              <a:cs typeface="Arial" panose="020B0604020202020204" pitchFamily="34" charset="0"/>
            </a:endParaRPr>
          </a:p>
          <a:p>
            <a:pPr marL="4763" indent="-4763">
              <a:buNone/>
            </a:pPr>
            <a:r>
              <a:rPr lang="en-AU" sz="1400" b="1" dirty="0">
                <a:latin typeface="Arial" panose="020B0604020202020204" pitchFamily="34" charset="0"/>
                <a:ea typeface="Avenir Book"/>
                <a:cs typeface="Arial" panose="020B0604020202020204" pitchFamily="34" charset="0"/>
              </a:rPr>
              <a:t>	Part 2 (53 minutes)</a:t>
            </a:r>
          </a:p>
          <a:p>
            <a:pPr marL="171450" indent="-171450">
              <a:buFont typeface="Arial" panose="020B0604020202020204" pitchFamily="34" charset="0"/>
              <a:buChar char="•"/>
            </a:pPr>
            <a:r>
              <a:rPr lang="en-AU" sz="1400" dirty="0">
                <a:latin typeface="Arial" panose="020B0604020202020204" pitchFamily="34" charset="0"/>
                <a:ea typeface="Avenir Book"/>
                <a:cs typeface="Arial" panose="020B0604020202020204" pitchFamily="34" charset="0"/>
              </a:rPr>
              <a:t>Section 2. Using Energy Efficiency Provisions in Volume One - </a:t>
            </a:r>
            <a:r>
              <a:rPr lang="en-US" sz="1400" u="sng" dirty="0">
                <a:solidFill>
                  <a:srgbClr val="0000FF"/>
                </a:solidFill>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https://www.youtube.com/watch?v=L6xyJ9BqNKs</a:t>
            </a:r>
            <a:endParaRPr lang="en-AU" sz="1400" u="sng" dirty="0">
              <a:solidFill>
                <a:srgbClr val="0000FF"/>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AU" sz="1400" dirty="0">
                <a:latin typeface="Arial" panose="020B0604020202020204" pitchFamily="34" charset="0"/>
                <a:ea typeface="Avenir Book"/>
                <a:cs typeface="Arial" panose="020B0604020202020204" pitchFamily="34" charset="0"/>
              </a:rPr>
              <a:t>Section 3. Using Energy Efficiency Provisions in Volume Two - </a:t>
            </a:r>
            <a:r>
              <a:rPr lang="en-US" sz="1400" u="sng" dirty="0">
                <a:solidFill>
                  <a:srgbClr val="0000FF"/>
                </a:solidFill>
                <a:latin typeface="Arial" panose="020B060402020202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https://www.youtube.com/watch?v=eY7s9GSjM9g</a:t>
            </a:r>
            <a:endParaRPr lang="en-AU" sz="1400" u="sng" dirty="0">
              <a:solidFill>
                <a:srgbClr val="0000FF"/>
              </a:solidFill>
              <a:latin typeface="Arial" panose="020B0604020202020204" pitchFamily="34" charset="0"/>
              <a:cs typeface="Arial" panose="020B0604020202020204" pitchFamily="34" charset="0"/>
            </a:endParaRPr>
          </a:p>
          <a:p>
            <a:pPr marL="287338" indent="0">
              <a:buNone/>
            </a:pPr>
            <a:r>
              <a:rPr lang="en-AU" sz="1400" dirty="0">
                <a:latin typeface="Arial" panose="020B0604020202020204" pitchFamily="34" charset="0"/>
                <a:ea typeface="Avenir Book"/>
                <a:cs typeface="Arial" panose="020B0604020202020204" pitchFamily="34" charset="0"/>
              </a:rPr>
              <a:t> </a:t>
            </a:r>
          </a:p>
        </p:txBody>
      </p:sp>
      <p:sp>
        <p:nvSpPr>
          <p:cNvPr id="11" name="TextBox 10">
            <a:extLst>
              <a:ext uri="{FF2B5EF4-FFF2-40B4-BE49-F238E27FC236}">
                <a16:creationId xmlns:a16="http://schemas.microsoft.com/office/drawing/2014/main" id="{B0511E4C-1CEE-4CA1-EB09-99883AB72443}"/>
              </a:ext>
            </a:extLst>
          </p:cNvPr>
          <p:cNvSpPr txBox="1"/>
          <p:nvPr/>
        </p:nvSpPr>
        <p:spPr>
          <a:xfrm>
            <a:off x="303472" y="1115977"/>
            <a:ext cx="6093372" cy="338554"/>
          </a:xfrm>
          <a:prstGeom prst="rect">
            <a:avLst/>
          </a:prstGeom>
          <a:noFill/>
        </p:spPr>
        <p:txBody>
          <a:bodyPr wrap="square">
            <a:spAutoFit/>
          </a:bodyPr>
          <a:lstStyle/>
          <a:p>
            <a:r>
              <a:rPr lang="en-AU" sz="1600" b="1" dirty="0">
                <a:solidFill>
                  <a:srgbClr val="F94F5E"/>
                </a:solidFill>
                <a:latin typeface="Arial" panose="020B0604020202020204" pitchFamily="34" charset="0"/>
                <a:cs typeface="Arial" panose="020B0604020202020204" pitchFamily="34" charset="0"/>
              </a:rPr>
              <a:t>APE - Architectural Practice Examination</a:t>
            </a:r>
            <a:endParaRPr lang="en-AU" sz="1600" dirty="0">
              <a:solidFill>
                <a:srgbClr val="F94F5E"/>
              </a:solidFill>
            </a:endParaRPr>
          </a:p>
        </p:txBody>
      </p:sp>
    </p:spTree>
    <p:extLst>
      <p:ext uri="{BB962C8B-B14F-4D97-AF65-F5344CB8AC3E}">
        <p14:creationId xmlns:p14="http://schemas.microsoft.com/office/powerpoint/2010/main" val="1862372644"/>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A6261-5149-81EF-40FC-706BF74BC4CE}"/>
              </a:ext>
            </a:extLst>
          </p:cNvPr>
          <p:cNvSpPr>
            <a:spLocks noGrp="1"/>
          </p:cNvSpPr>
          <p:nvPr>
            <p:ph type="ctrTitle"/>
          </p:nvPr>
        </p:nvSpPr>
        <p:spPr>
          <a:xfrm>
            <a:off x="391795" y="1686910"/>
            <a:ext cx="6628765" cy="4459890"/>
          </a:xfrm>
        </p:spPr>
        <p:txBody>
          <a:bodyPr/>
          <a:lstStyle/>
          <a:p>
            <a:pPr marR="0" lvl="0" defTabSz="852488" rtl="0" eaLnBrk="1" fontAlgn="auto" latinLnBrk="0" hangingPunct="1">
              <a:lnSpc>
                <a:spcPct val="100000"/>
              </a:lnSpc>
              <a:spcBef>
                <a:spcPct val="20000"/>
              </a:spcBef>
              <a:spcAft>
                <a:spcPts val="0"/>
              </a:spcAft>
              <a:tabLst/>
              <a:defRPr/>
            </a:pPr>
            <a:br>
              <a:rPr kumimoji="0" lang="en-AU"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AU"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PEOPLE</a:t>
            </a:r>
            <a:br>
              <a:rPr kumimoji="0" lang="en-AU"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br>
              <a:rPr kumimoji="0" lang="en-AU"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A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Registrar				Sue Crawford</a:t>
            </a:r>
            <a:r>
              <a:rPr lang="en-AU" sz="1600" b="0" dirty="0">
                <a:solidFill>
                  <a:prstClr val="black"/>
                </a:solidFill>
                <a:latin typeface="Helvetica Narrow" panose="020B0506020203020204" pitchFamily="34" charset="0"/>
                <a:ea typeface="+mn-ea"/>
                <a:cs typeface="+mn-cs"/>
              </a:rPr>
              <a:t>						</a:t>
            </a:r>
            <a:r>
              <a:rPr lang="en-AU" sz="1600" b="0" u="sng" dirty="0">
                <a:solidFill>
                  <a:srgbClr val="0000FF"/>
                </a:solidFill>
                <a:ea typeface="+mn-ea"/>
                <a:hlinkClick r:id="rId2">
                  <a:extLst>
                    <a:ext uri="{A12FA001-AC4F-418D-AE19-62706E023703}">
                      <ahyp:hlinkClr xmlns:ahyp="http://schemas.microsoft.com/office/drawing/2018/hyperlinkcolor" val="tx"/>
                    </a:ext>
                  </a:extLst>
                </a:hlinkClick>
              </a:rPr>
              <a:t>registrar@archboardsa.org.au</a:t>
            </a:r>
            <a:r>
              <a:rPr lang="en-AU" sz="1600" b="0" u="sng" dirty="0">
                <a:solidFill>
                  <a:srgbClr val="0000FF"/>
                </a:solidFill>
                <a:ea typeface="+mn-ea"/>
              </a:rPr>
              <a:t> </a:t>
            </a:r>
            <a:br>
              <a:rPr kumimoji="0" lang="en-AU" sz="16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br>
              <a:rPr kumimoji="0" lang="en-AU" sz="16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A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Administration Coordinator		Georgina Dungey</a:t>
            </a:r>
            <a:br>
              <a:rPr kumimoji="0" lang="en-A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A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lang="en-AU" sz="1600" b="0" u="sng" dirty="0">
                <a:solidFill>
                  <a:srgbClr val="0000FF"/>
                </a:solidFill>
                <a:ea typeface="+mn-ea"/>
                <a:hlinkClick r:id="rId3">
                  <a:extLst>
                    <a:ext uri="{A12FA001-AC4F-418D-AE19-62706E023703}">
                      <ahyp:hlinkClr xmlns:ahyp="http://schemas.microsoft.com/office/drawing/2018/hyperlinkcolor" val="tx"/>
                    </a:ext>
                  </a:extLst>
                </a:hlinkClick>
              </a:rPr>
              <a:t>admin@archboardsa.org.au</a:t>
            </a:r>
            <a:br>
              <a:rPr kumimoji="0" lang="en-AU" sz="1600" b="0" i="0" u="none" strike="noStrike" kern="1200" cap="none" spc="0" normalizeH="0" baseline="0" noProof="0" dirty="0">
                <a:ln>
                  <a:noFill/>
                </a:ln>
                <a:solidFill>
                  <a:prstClr val="black"/>
                </a:solidFill>
                <a:effectLst/>
                <a:uLnTx/>
                <a:uFillTx/>
                <a:latin typeface="Helvetica Narrow" panose="020B0506020203020204" pitchFamily="34" charset="0"/>
                <a:ea typeface="+mn-ea"/>
                <a:cs typeface="+mn-cs"/>
              </a:rPr>
            </a:br>
            <a:br>
              <a:rPr kumimoji="0" lang="en-AU" sz="1600" b="0" i="0" u="none" strike="noStrike" kern="1200" cap="none" spc="0" normalizeH="0" baseline="0" noProof="0" dirty="0">
                <a:ln>
                  <a:noFill/>
                </a:ln>
                <a:solidFill>
                  <a:prstClr val="black"/>
                </a:solidFill>
                <a:effectLst/>
                <a:uLnTx/>
                <a:uFillTx/>
                <a:latin typeface="Helvetica Narrow" panose="020B0506020203020204" pitchFamily="34" charset="0"/>
                <a:ea typeface="+mn-ea"/>
                <a:cs typeface="+mn-cs"/>
              </a:rPr>
            </a:br>
            <a:r>
              <a:rPr kumimoji="0" lang="en-A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SA and National Convenor		Paul Boyce</a:t>
            </a:r>
            <a:br>
              <a:rPr kumimoji="0" lang="en-A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A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br>
              <a:rPr kumimoji="0" lang="en-A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br>
              <a:rPr kumimoji="0" lang="en-A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lang="en-AU" sz="1600" b="0" dirty="0">
                <a:solidFill>
                  <a:prstClr val="black"/>
                </a:solidFill>
                <a:ea typeface="+mn-ea"/>
              </a:rPr>
              <a:t>SA </a:t>
            </a:r>
            <a:r>
              <a:rPr kumimoji="0" lang="en-A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Deputy Convenor		Katrina Worssam</a:t>
            </a:r>
            <a:br>
              <a:rPr kumimoji="0" lang="en-AU"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endParaRPr lang="en-US" dirty="0"/>
          </a:p>
        </p:txBody>
      </p:sp>
      <p:sp>
        <p:nvSpPr>
          <p:cNvPr id="5" name="TextBox 4">
            <a:extLst>
              <a:ext uri="{FF2B5EF4-FFF2-40B4-BE49-F238E27FC236}">
                <a16:creationId xmlns:a16="http://schemas.microsoft.com/office/drawing/2014/main" id="{46AC4E27-62D4-1857-36EC-FD3D61C4D2B6}"/>
              </a:ext>
            </a:extLst>
          </p:cNvPr>
          <p:cNvSpPr txBox="1"/>
          <p:nvPr/>
        </p:nvSpPr>
        <p:spPr>
          <a:xfrm>
            <a:off x="274320" y="1091951"/>
            <a:ext cx="7502009" cy="338554"/>
          </a:xfrm>
          <a:prstGeom prst="rect">
            <a:avLst/>
          </a:prstGeom>
          <a:noFill/>
        </p:spPr>
        <p:txBody>
          <a:bodyPr wrap="square">
            <a:spAutoFit/>
          </a:bodyPr>
          <a:lstStyle/>
          <a:p>
            <a:r>
              <a:rPr kumimoji="0" lang="en-AU" sz="1600" b="1" i="0" u="none" strike="noStrike" kern="1200" cap="none" spc="0" normalizeH="0" baseline="0" noProof="0" dirty="0">
                <a:ln>
                  <a:noFill/>
                </a:ln>
                <a:solidFill>
                  <a:srgbClr val="F94F5E"/>
                </a:solidFill>
                <a:effectLst/>
                <a:uLnTx/>
                <a:uFillTx/>
                <a:latin typeface="Arial" panose="020B0604020202020204" pitchFamily="34" charset="0"/>
                <a:ea typeface="+mj-ea"/>
                <a:cs typeface="Arial" panose="020B0604020202020204" pitchFamily="34" charset="0"/>
              </a:rPr>
              <a:t>APE - Architectural Practice Examination</a:t>
            </a:r>
            <a:endParaRPr lang="en-AU" dirty="0">
              <a:solidFill>
                <a:srgbClr val="F94F5E"/>
              </a:solidFill>
            </a:endParaRPr>
          </a:p>
        </p:txBody>
      </p:sp>
    </p:spTree>
    <p:extLst>
      <p:ext uri="{BB962C8B-B14F-4D97-AF65-F5344CB8AC3E}">
        <p14:creationId xmlns:p14="http://schemas.microsoft.com/office/powerpoint/2010/main" val="361436793"/>
      </p:ext>
    </p:extLst>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68F7D67-0E75-D46E-8B5A-034FF12025E3}"/>
              </a:ext>
            </a:extLst>
          </p:cNvPr>
          <p:cNvSpPr txBox="1"/>
          <p:nvPr/>
        </p:nvSpPr>
        <p:spPr>
          <a:xfrm>
            <a:off x="0" y="3298498"/>
            <a:ext cx="12192000" cy="738664"/>
          </a:xfrm>
          <a:prstGeom prst="rect">
            <a:avLst/>
          </a:prstGeom>
          <a:noFill/>
        </p:spPr>
        <p:txBody>
          <a:bodyPr wrap="square">
            <a:spAutoFit/>
          </a:bodyPr>
          <a:lstStyle/>
          <a:p>
            <a:pPr algn="ctr"/>
            <a:r>
              <a:rPr lang="en-AU" sz="2800" cap="all" dirty="0">
                <a:solidFill>
                  <a:schemeClr val="tx1"/>
                </a:solidFill>
                <a:latin typeface="Arial" panose="020B0604020202020204" pitchFamily="34" charset="0"/>
                <a:cs typeface="Arial" panose="020B0604020202020204" pitchFamily="34" charset="0"/>
              </a:rPr>
              <a:t>ANY QUESTIONS?</a:t>
            </a:r>
            <a:endParaRPr lang="en-AU" sz="2800" dirty="0">
              <a:solidFill>
                <a:schemeClr val="tx1"/>
              </a:solidFill>
              <a:latin typeface="Arial" panose="020B0604020202020204" pitchFamily="34" charset="0"/>
              <a:cs typeface="Arial" panose="020B0604020202020204" pitchFamily="34" charset="0"/>
            </a:endParaRPr>
          </a:p>
          <a:p>
            <a:r>
              <a:rPr lang="en-AU" sz="1400" dirty="0">
                <a:latin typeface="Arial" panose="020B0604020202020204" pitchFamily="34" charset="0"/>
                <a:ea typeface="Avenir Book"/>
                <a:cs typeface="Arial" panose="020B0604020202020204" pitchFamily="34" charset="0"/>
              </a:rPr>
              <a:t> </a:t>
            </a:r>
          </a:p>
        </p:txBody>
      </p:sp>
      <p:sp>
        <p:nvSpPr>
          <p:cNvPr id="11" name="TextBox 10">
            <a:extLst>
              <a:ext uri="{FF2B5EF4-FFF2-40B4-BE49-F238E27FC236}">
                <a16:creationId xmlns:a16="http://schemas.microsoft.com/office/drawing/2014/main" id="{B0511E4C-1CEE-4CA1-EB09-99883AB72443}"/>
              </a:ext>
            </a:extLst>
          </p:cNvPr>
          <p:cNvSpPr txBox="1"/>
          <p:nvPr/>
        </p:nvSpPr>
        <p:spPr>
          <a:xfrm>
            <a:off x="303472" y="1115977"/>
            <a:ext cx="6093372" cy="338554"/>
          </a:xfrm>
          <a:prstGeom prst="rect">
            <a:avLst/>
          </a:prstGeom>
          <a:noFill/>
        </p:spPr>
        <p:txBody>
          <a:bodyPr wrap="square">
            <a:spAutoFit/>
          </a:bodyPr>
          <a:lstStyle/>
          <a:p>
            <a:r>
              <a:rPr lang="en-AU" sz="1600" b="1" dirty="0">
                <a:solidFill>
                  <a:srgbClr val="F94F5E"/>
                </a:solidFill>
                <a:latin typeface="Arial" panose="020B0604020202020204" pitchFamily="34" charset="0"/>
                <a:cs typeface="Arial" panose="020B0604020202020204" pitchFamily="34" charset="0"/>
              </a:rPr>
              <a:t>APE - Architectural Practice Examination</a:t>
            </a:r>
            <a:endParaRPr lang="en-AU" sz="1600" dirty="0">
              <a:solidFill>
                <a:srgbClr val="F94F5E"/>
              </a:solidFill>
            </a:endParaRPr>
          </a:p>
        </p:txBody>
      </p:sp>
    </p:spTree>
    <p:extLst>
      <p:ext uri="{BB962C8B-B14F-4D97-AF65-F5344CB8AC3E}">
        <p14:creationId xmlns:p14="http://schemas.microsoft.com/office/powerpoint/2010/main" val="3476759093"/>
      </p:ext>
    </p:extLst>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E30359D-8099-CC96-FABB-F3CFA374D117}"/>
              </a:ext>
            </a:extLst>
          </p:cNvPr>
          <p:cNvSpPr txBox="1"/>
          <p:nvPr/>
        </p:nvSpPr>
        <p:spPr>
          <a:xfrm>
            <a:off x="433137" y="2889048"/>
            <a:ext cx="6817895" cy="3231654"/>
          </a:xfrm>
          <a:prstGeom prst="rect">
            <a:avLst/>
          </a:prstGeom>
          <a:noFill/>
        </p:spPr>
        <p:txBody>
          <a:bodyPr wrap="square" rtlCol="0">
            <a:spAutoFit/>
          </a:bodyPr>
          <a:lstStyle/>
          <a:p>
            <a:endParaRPr lang="en-AU" sz="2400" b="1" dirty="0">
              <a:latin typeface="Arial" panose="020B0604020202020204" pitchFamily="34" charset="0"/>
              <a:cs typeface="Arial" panose="020B0604020202020204" pitchFamily="34" charset="0"/>
            </a:endParaRPr>
          </a:p>
          <a:p>
            <a:r>
              <a:rPr lang="en-AU" sz="2800" dirty="0">
                <a:latin typeface="Arial" panose="020B0604020202020204" pitchFamily="34" charset="0"/>
                <a:cs typeface="Arial" panose="020B0604020202020204" pitchFamily="34" charset="0"/>
              </a:rPr>
              <a:t>Thank you for your attendance.</a:t>
            </a:r>
          </a:p>
          <a:p>
            <a:endParaRPr lang="en-AU" sz="2400" b="1" dirty="0">
              <a:latin typeface="Arial" panose="020B0604020202020204" pitchFamily="34" charset="0"/>
              <a:cs typeface="Arial" panose="020B0604020202020204" pitchFamily="34" charset="0"/>
            </a:endParaRPr>
          </a:p>
          <a:p>
            <a:r>
              <a:rPr lang="en-AU" sz="1600" dirty="0">
                <a:latin typeface="Arial" panose="020B0604020202020204" pitchFamily="34" charset="0"/>
                <a:cs typeface="Arial" panose="020B0604020202020204" pitchFamily="34" charset="0"/>
              </a:rPr>
              <a:t>This presentation is available now on the APBSA website.</a:t>
            </a:r>
          </a:p>
          <a:p>
            <a:endParaRPr lang="en-AU" sz="1600" b="1" dirty="0">
              <a:latin typeface="Arial" panose="020B0604020202020204" pitchFamily="34" charset="0"/>
              <a:cs typeface="Arial" panose="020B0604020202020204" pitchFamily="34" charset="0"/>
            </a:endParaRPr>
          </a:p>
          <a:p>
            <a:endParaRPr lang="en-AU" sz="1600" b="1" dirty="0">
              <a:latin typeface="Arial" panose="020B0604020202020204" pitchFamily="34" charset="0"/>
              <a:cs typeface="Arial" panose="020B0604020202020204" pitchFamily="34" charset="0"/>
            </a:endParaRPr>
          </a:p>
          <a:p>
            <a:endParaRPr lang="en-AU" sz="1600" b="1" dirty="0">
              <a:latin typeface="Arial" panose="020B0604020202020204" pitchFamily="34" charset="0"/>
              <a:cs typeface="Arial" panose="020B0604020202020204" pitchFamily="34" charset="0"/>
            </a:endParaRPr>
          </a:p>
          <a:p>
            <a:endParaRPr lang="en-AU" sz="1600" b="1" dirty="0">
              <a:latin typeface="Arial" panose="020B0604020202020204" pitchFamily="34" charset="0"/>
              <a:cs typeface="Arial" panose="020B0604020202020204" pitchFamily="34" charset="0"/>
            </a:endParaRPr>
          </a:p>
          <a:p>
            <a:endParaRPr lang="en-AU" sz="1600" b="1" dirty="0">
              <a:latin typeface="Arial" panose="020B0604020202020204" pitchFamily="34" charset="0"/>
              <a:cs typeface="Arial" panose="020B0604020202020204" pitchFamily="34" charset="0"/>
            </a:endParaRPr>
          </a:p>
          <a:p>
            <a:endParaRPr lang="en-AU" sz="1600" b="1" dirty="0">
              <a:latin typeface="Arial" panose="020B0604020202020204" pitchFamily="34" charset="0"/>
              <a:cs typeface="Arial" panose="020B0604020202020204" pitchFamily="34" charset="0"/>
            </a:endParaRPr>
          </a:p>
          <a:p>
            <a:pPr algn="just"/>
            <a:r>
              <a:rPr lang="en-AU" sz="1600" dirty="0">
                <a:latin typeface="Arial" panose="020B0604020202020204" pitchFamily="34" charset="0"/>
                <a:cs typeface="Arial" panose="020B0604020202020204" pitchFamily="34" charset="0"/>
              </a:rPr>
              <a:t>2025</a:t>
            </a:r>
          </a:p>
        </p:txBody>
      </p:sp>
    </p:spTree>
    <p:extLst>
      <p:ext uri="{BB962C8B-B14F-4D97-AF65-F5344CB8AC3E}">
        <p14:creationId xmlns:p14="http://schemas.microsoft.com/office/powerpoint/2010/main" val="445056394"/>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68F7D67-0E75-D46E-8B5A-034FF12025E3}"/>
              </a:ext>
            </a:extLst>
          </p:cNvPr>
          <p:cNvSpPr txBox="1"/>
          <p:nvPr/>
        </p:nvSpPr>
        <p:spPr>
          <a:xfrm>
            <a:off x="303472" y="1645920"/>
            <a:ext cx="11400848" cy="4327338"/>
          </a:xfrm>
          <a:prstGeom prst="rect">
            <a:avLst/>
          </a:prstGeom>
          <a:noFill/>
        </p:spPr>
        <p:txBody>
          <a:bodyPr wrap="square">
            <a:spAutoFit/>
          </a:bodyPr>
          <a:lstStyle/>
          <a:p>
            <a:pPr marL="2773363" marR="0" lvl="0" indent="-2773363"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AU" sz="1600" b="1" dirty="0">
                <a:solidFill>
                  <a:schemeClr val="tx1"/>
                </a:solidFill>
                <a:latin typeface="Arial" panose="020B0604020202020204" pitchFamily="34" charset="0"/>
                <a:cs typeface="Arial" panose="020B0604020202020204" pitchFamily="34" charset="0"/>
              </a:rPr>
              <a:t>ORGANISATIONS</a:t>
            </a:r>
          </a:p>
          <a:p>
            <a:pPr marL="2773363" marR="0" lvl="0" indent="-2773363"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br>
              <a:rPr kumimoji="0" lang="en-A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endParaRPr kumimoji="0" lang="en-A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1971675" indent="-1971675" algn="l"/>
            <a:r>
              <a:rPr lang="en-AU" sz="1600" dirty="0">
                <a:solidFill>
                  <a:schemeClr val="tx1"/>
                </a:solidFill>
                <a:latin typeface="Arial" panose="020B0604020202020204" pitchFamily="34" charset="0"/>
                <a:cs typeface="Arial" panose="020B0604020202020204" pitchFamily="34" charset="0"/>
              </a:rPr>
              <a:t>APBSA	Architectural Practice Board of South Australia</a:t>
            </a:r>
          </a:p>
          <a:p>
            <a:pPr marL="1971675" indent="-1971675" algn="l"/>
            <a:r>
              <a:rPr lang="en-AU" sz="1600" dirty="0">
                <a:solidFill>
                  <a:schemeClr val="tx1"/>
                </a:solidFill>
                <a:latin typeface="Arial" panose="020B0604020202020204" pitchFamily="34" charset="0"/>
                <a:cs typeface="Arial" panose="020B0604020202020204" pitchFamily="34" charset="0"/>
              </a:rPr>
              <a:t>	</a:t>
            </a:r>
            <a:r>
              <a:rPr lang="en-AU" sz="1600" u="sng" dirty="0">
                <a:solidFill>
                  <a:srgbClr val="0000FF"/>
                </a:solidFill>
                <a:latin typeface="Arial" panose="020B0604020202020204" pitchFamily="34" charset="0"/>
                <a:cs typeface="Arial" panose="020B0604020202020204" pitchFamily="34" charset="0"/>
              </a:rPr>
              <a:t>https://www.archboardsa.org.au</a:t>
            </a:r>
            <a:br>
              <a:rPr lang="en-AU" sz="1600" u="sng" dirty="0">
                <a:solidFill>
                  <a:srgbClr val="0000FF"/>
                </a:solidFill>
                <a:latin typeface="Arial" panose="020B0604020202020204" pitchFamily="34" charset="0"/>
                <a:cs typeface="Arial" panose="020B0604020202020204" pitchFamily="34" charset="0"/>
              </a:rPr>
            </a:br>
            <a:endParaRPr lang="en-AU" sz="1600" u="sng" dirty="0">
              <a:solidFill>
                <a:srgbClr val="0000FF"/>
              </a:solidFill>
              <a:latin typeface="Arial" panose="020B0604020202020204" pitchFamily="34" charset="0"/>
              <a:cs typeface="Arial" panose="020B0604020202020204" pitchFamily="34" charset="0"/>
            </a:endParaRPr>
          </a:p>
          <a:p>
            <a:pPr marL="1971675" indent="-1971675" algn="l"/>
            <a:endParaRPr lang="en-AU" sz="1600" dirty="0">
              <a:solidFill>
                <a:schemeClr val="tx1"/>
              </a:solidFill>
              <a:latin typeface="Arial" panose="020B0604020202020204" pitchFamily="34" charset="0"/>
              <a:cs typeface="Arial" panose="020B0604020202020204" pitchFamily="34" charset="0"/>
            </a:endParaRPr>
          </a:p>
          <a:p>
            <a:pPr marL="1971675" indent="-1971675" algn="l"/>
            <a:r>
              <a:rPr lang="en-AU" sz="1600" dirty="0">
                <a:solidFill>
                  <a:schemeClr val="tx1"/>
                </a:solidFill>
                <a:latin typeface="Arial" panose="020B0604020202020204" pitchFamily="34" charset="0"/>
                <a:cs typeface="Arial" panose="020B0604020202020204" pitchFamily="34" charset="0"/>
              </a:rPr>
              <a:t>AACA	Architects Accreditation Council of Australia</a:t>
            </a:r>
            <a:endParaRPr lang="en-AU" sz="1600" dirty="0">
              <a:solidFill>
                <a:schemeClr val="tx1"/>
              </a:solidFill>
              <a:latin typeface="Helvetica Narrow" panose="020B0506020203020204" pitchFamily="34" charset="0"/>
              <a:cs typeface="Arial" panose="020B0604020202020204" pitchFamily="34" charset="0"/>
            </a:endParaRPr>
          </a:p>
          <a:p>
            <a:pPr marL="1971675" indent="-1971675" algn="l">
              <a:tabLst>
                <a:tab pos="1971675" algn="l"/>
              </a:tabLst>
            </a:pPr>
            <a:r>
              <a:rPr lang="en-AU" sz="1600" dirty="0">
                <a:latin typeface="Arial" panose="020B0604020202020204" pitchFamily="34" charset="0"/>
                <a:cs typeface="Arial" panose="020B0604020202020204" pitchFamily="34" charset="0"/>
              </a:rPr>
              <a:t>	</a:t>
            </a:r>
            <a:r>
              <a:rPr lang="en-AU" sz="1600" u="sng" dirty="0">
                <a:solidFill>
                  <a:srgbClr val="0000FF"/>
                </a:solidFill>
                <a:latin typeface="Arial" panose="020B0604020202020204" pitchFamily="34" charset="0"/>
                <a:cs typeface="Arial" panose="020B0604020202020204" pitchFamily="34" charset="0"/>
              </a:rPr>
              <a:t>https://www.aaca.org.au</a:t>
            </a:r>
            <a:br>
              <a:rPr lang="en-AU" sz="1600" u="sng" dirty="0">
                <a:solidFill>
                  <a:schemeClr val="tx1"/>
                </a:solidFill>
                <a:latin typeface="Arial" panose="020B0604020202020204" pitchFamily="34" charset="0"/>
                <a:cs typeface="Arial" panose="020B0604020202020204" pitchFamily="34" charset="0"/>
              </a:rPr>
            </a:br>
            <a:endParaRPr lang="en-AU" sz="1600" u="sng" dirty="0">
              <a:solidFill>
                <a:schemeClr val="tx1"/>
              </a:solidFill>
              <a:latin typeface="Arial" panose="020B0604020202020204" pitchFamily="34" charset="0"/>
              <a:cs typeface="Arial" panose="020B0604020202020204" pitchFamily="34" charset="0"/>
            </a:endParaRPr>
          </a:p>
          <a:p>
            <a:pPr marL="1971675" indent="-1971675" algn="l"/>
            <a:endParaRPr lang="en-AU" sz="1600" dirty="0">
              <a:solidFill>
                <a:schemeClr val="tx1"/>
              </a:solidFill>
              <a:latin typeface="Arial" panose="020B0604020202020204" pitchFamily="34" charset="0"/>
              <a:cs typeface="Arial" panose="020B0604020202020204" pitchFamily="34" charset="0"/>
            </a:endParaRPr>
          </a:p>
          <a:p>
            <a:pPr marL="1971675" indent="-1971675" algn="l"/>
            <a:r>
              <a:rPr lang="en-AU" sz="1600" dirty="0">
                <a:solidFill>
                  <a:schemeClr val="tx1"/>
                </a:solidFill>
                <a:latin typeface="Arial" panose="020B0604020202020204" pitchFamily="34" charset="0"/>
                <a:cs typeface="Arial" panose="020B0604020202020204" pitchFamily="34" charset="0"/>
              </a:rPr>
              <a:t>AIA 	Australian Institute of Architects	</a:t>
            </a:r>
          </a:p>
          <a:p>
            <a:pPr marL="1971675" indent="-1971675" algn="l"/>
            <a:r>
              <a:rPr lang="en-AU" sz="1600" dirty="0">
                <a:solidFill>
                  <a:schemeClr val="tx1"/>
                </a:solidFill>
                <a:latin typeface="Arial" panose="020B0604020202020204" pitchFamily="34" charset="0"/>
                <a:cs typeface="Arial" panose="020B0604020202020204" pitchFamily="34" charset="0"/>
              </a:rPr>
              <a:t>	</a:t>
            </a:r>
            <a:r>
              <a:rPr lang="en-AU" sz="1600" u="sng" dirty="0">
                <a:solidFill>
                  <a:srgbClr val="0000FF"/>
                </a:solidFill>
                <a:latin typeface="Arial" panose="020B0604020202020204" pitchFamily="34" charset="0"/>
                <a:cs typeface="Arial" panose="020B0604020202020204" pitchFamily="34" charset="0"/>
              </a:rPr>
              <a:t>https://www.architecture.com.au</a:t>
            </a:r>
            <a:br>
              <a:rPr lang="en-AU" sz="1600" u="sng" dirty="0">
                <a:solidFill>
                  <a:srgbClr val="0000FF"/>
                </a:solidFill>
                <a:latin typeface="Arial" panose="020B0604020202020204" pitchFamily="34" charset="0"/>
                <a:cs typeface="Arial" panose="020B0604020202020204" pitchFamily="34" charset="0"/>
              </a:rPr>
            </a:br>
            <a:endParaRPr lang="en-AU" sz="1600" u="sng" dirty="0">
              <a:solidFill>
                <a:srgbClr val="0000FF"/>
              </a:solidFill>
              <a:latin typeface="Arial" panose="020B0604020202020204" pitchFamily="34" charset="0"/>
              <a:cs typeface="Arial" panose="020B0604020202020204" pitchFamily="34" charset="0"/>
            </a:endParaRPr>
          </a:p>
          <a:p>
            <a:pPr marL="1971675" indent="-1971675" algn="l"/>
            <a:endParaRPr lang="en-AU" sz="1600" dirty="0">
              <a:solidFill>
                <a:schemeClr val="tx1"/>
              </a:solidFill>
              <a:latin typeface="Arial" panose="020B0604020202020204" pitchFamily="34" charset="0"/>
              <a:cs typeface="Arial" panose="020B0604020202020204" pitchFamily="34" charset="0"/>
            </a:endParaRPr>
          </a:p>
          <a:p>
            <a:pPr marL="1971675" indent="-1971675" algn="l"/>
            <a:r>
              <a:rPr lang="en-AU" sz="1600" dirty="0">
                <a:solidFill>
                  <a:schemeClr val="tx1"/>
                </a:solidFill>
                <a:latin typeface="Arial" panose="020B0604020202020204" pitchFamily="34" charset="0"/>
                <a:cs typeface="Arial" panose="020B0604020202020204" pitchFamily="34" charset="0"/>
              </a:rPr>
              <a:t>ACA 	Association of Consulting Architects</a:t>
            </a:r>
            <a:endParaRPr lang="en-AU" sz="1600" dirty="0">
              <a:solidFill>
                <a:schemeClr val="tx1"/>
              </a:solidFill>
              <a:latin typeface="Helvetica Narrow" panose="020B0506020203020204" pitchFamily="34" charset="0"/>
              <a:cs typeface="Arial" panose="020B0604020202020204" pitchFamily="34" charset="0"/>
            </a:endParaRPr>
          </a:p>
          <a:p>
            <a:pPr marL="1971675" indent="-1971675" algn="l"/>
            <a:r>
              <a:rPr lang="en-AU" sz="1600" dirty="0">
                <a:solidFill>
                  <a:schemeClr val="tx1"/>
                </a:solidFill>
                <a:latin typeface="Arial" panose="020B0604020202020204" pitchFamily="34" charset="0"/>
                <a:cs typeface="Arial" panose="020B0604020202020204" pitchFamily="34" charset="0"/>
              </a:rPr>
              <a:t>	</a:t>
            </a:r>
            <a:r>
              <a:rPr lang="en-AU" sz="1600" u="sng" dirty="0">
                <a:solidFill>
                  <a:srgbClr val="0000FF"/>
                </a:solidFill>
                <a:latin typeface="Arial" panose="020B0604020202020204" pitchFamily="34" charset="0"/>
                <a:cs typeface="Arial" panose="020B0604020202020204" pitchFamily="34" charset="0"/>
              </a:rPr>
              <a:t>https://aca.org.au</a:t>
            </a:r>
          </a:p>
        </p:txBody>
      </p:sp>
      <p:sp>
        <p:nvSpPr>
          <p:cNvPr id="11" name="TextBox 10">
            <a:extLst>
              <a:ext uri="{FF2B5EF4-FFF2-40B4-BE49-F238E27FC236}">
                <a16:creationId xmlns:a16="http://schemas.microsoft.com/office/drawing/2014/main" id="{B0511E4C-1CEE-4CA1-EB09-99883AB72443}"/>
              </a:ext>
            </a:extLst>
          </p:cNvPr>
          <p:cNvSpPr txBox="1"/>
          <p:nvPr/>
        </p:nvSpPr>
        <p:spPr>
          <a:xfrm>
            <a:off x="303472" y="1115977"/>
            <a:ext cx="6093372" cy="338554"/>
          </a:xfrm>
          <a:prstGeom prst="rect">
            <a:avLst/>
          </a:prstGeom>
          <a:noFill/>
        </p:spPr>
        <p:txBody>
          <a:bodyPr wrap="square">
            <a:spAutoFit/>
          </a:bodyPr>
          <a:lstStyle/>
          <a:p>
            <a:r>
              <a:rPr lang="en-AU" sz="1600" b="1" dirty="0">
                <a:solidFill>
                  <a:srgbClr val="F94F5E"/>
                </a:solidFill>
                <a:latin typeface="Arial" panose="020B0604020202020204" pitchFamily="34" charset="0"/>
                <a:cs typeface="Arial" panose="020B0604020202020204" pitchFamily="34" charset="0"/>
              </a:rPr>
              <a:t>APE - Architectural Practice Examination</a:t>
            </a:r>
            <a:endParaRPr lang="en-AU" sz="1600" dirty="0">
              <a:solidFill>
                <a:srgbClr val="F94F5E"/>
              </a:solidFill>
            </a:endParaRPr>
          </a:p>
        </p:txBody>
      </p:sp>
    </p:spTree>
    <p:extLst>
      <p:ext uri="{BB962C8B-B14F-4D97-AF65-F5344CB8AC3E}">
        <p14:creationId xmlns:p14="http://schemas.microsoft.com/office/powerpoint/2010/main" val="693974252"/>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68F7D67-0E75-D46E-8B5A-034FF12025E3}"/>
              </a:ext>
            </a:extLst>
          </p:cNvPr>
          <p:cNvSpPr txBox="1"/>
          <p:nvPr/>
        </p:nvSpPr>
        <p:spPr>
          <a:xfrm>
            <a:off x="303472" y="1645920"/>
            <a:ext cx="11400848" cy="4081117"/>
          </a:xfrm>
          <a:prstGeom prst="rect">
            <a:avLst/>
          </a:prstGeom>
          <a:noFill/>
        </p:spPr>
        <p:txBody>
          <a:bodyPr wrap="square">
            <a:spAutoFit/>
          </a:bodyPr>
          <a:lstStyle/>
          <a:p>
            <a:pPr marL="2773363" marR="0" lvl="0" indent="-2773363"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AU" sz="1600" b="1" cap="all" dirty="0">
                <a:solidFill>
                  <a:schemeClr val="tx1"/>
                </a:solidFill>
                <a:latin typeface="Arial" panose="020B0604020202020204" pitchFamily="34" charset="0"/>
                <a:cs typeface="Arial" panose="020B0604020202020204" pitchFamily="34" charset="0"/>
              </a:rPr>
              <a:t>THE Six Pathways to Registration IN South Australia</a:t>
            </a:r>
            <a:br>
              <a:rPr kumimoji="0" lang="en-A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endParaRPr kumimoji="0" lang="en-A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773363" marR="0" lvl="0" indent="-2773363"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A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lvl="0" indent="365125" algn="l">
              <a:buFont typeface="+mj-lt"/>
              <a:buAutoNum type="arabicPeriod"/>
            </a:pPr>
            <a:r>
              <a:rPr lang="en-AU" sz="1600" dirty="0">
                <a:solidFill>
                  <a:schemeClr val="tx1"/>
                </a:solidFill>
                <a:latin typeface="Arial" panose="020B0604020202020204" pitchFamily="34" charset="0"/>
                <a:cs typeface="Arial" panose="020B0604020202020204" pitchFamily="34" charset="0"/>
              </a:rPr>
              <a:t>Australian Accredited Architecture Qualification</a:t>
            </a:r>
            <a:br>
              <a:rPr lang="en-AU" sz="1600" dirty="0">
                <a:solidFill>
                  <a:schemeClr val="tx1"/>
                </a:solidFill>
                <a:latin typeface="Arial" panose="020B0604020202020204" pitchFamily="34" charset="0"/>
                <a:cs typeface="Arial" panose="020B0604020202020204" pitchFamily="34" charset="0"/>
              </a:rPr>
            </a:br>
            <a:endParaRPr lang="en-AU" sz="1600" dirty="0">
              <a:solidFill>
                <a:schemeClr val="tx1"/>
              </a:solidFill>
              <a:latin typeface="Arial" panose="020B0604020202020204" pitchFamily="34" charset="0"/>
              <a:cs typeface="Arial" panose="020B0604020202020204" pitchFamily="34" charset="0"/>
            </a:endParaRPr>
          </a:p>
          <a:p>
            <a:pPr lvl="0" indent="365125" algn="l">
              <a:buFont typeface="+mj-lt"/>
              <a:buAutoNum type="arabicPeriod"/>
            </a:pPr>
            <a:r>
              <a:rPr lang="en-AU" sz="1600" dirty="0">
                <a:solidFill>
                  <a:schemeClr val="tx1"/>
                </a:solidFill>
                <a:latin typeface="Arial" panose="020B0604020202020204" pitchFamily="34" charset="0"/>
                <a:cs typeface="Arial" panose="020B0604020202020204" pitchFamily="34" charset="0"/>
              </a:rPr>
              <a:t>Overseas Qualifications Assessment [OQA]</a:t>
            </a:r>
            <a:br>
              <a:rPr lang="en-AU" sz="1600" dirty="0">
                <a:solidFill>
                  <a:schemeClr val="tx1"/>
                </a:solidFill>
                <a:latin typeface="Arial" panose="020B0604020202020204" pitchFamily="34" charset="0"/>
                <a:cs typeface="Arial" panose="020B0604020202020204" pitchFamily="34" charset="0"/>
              </a:rPr>
            </a:br>
            <a:endParaRPr lang="en-AU" sz="1600" dirty="0">
              <a:solidFill>
                <a:schemeClr val="tx1"/>
              </a:solidFill>
              <a:latin typeface="Arial" panose="020B0604020202020204" pitchFamily="34" charset="0"/>
              <a:cs typeface="Arial" panose="020B0604020202020204" pitchFamily="34" charset="0"/>
            </a:endParaRPr>
          </a:p>
          <a:p>
            <a:pPr lvl="0" indent="365125" algn="l">
              <a:buFont typeface="+mj-lt"/>
              <a:buAutoNum type="arabicPeriod"/>
            </a:pPr>
            <a:r>
              <a:rPr lang="en-AU" sz="1600" dirty="0">
                <a:solidFill>
                  <a:schemeClr val="tx1"/>
                </a:solidFill>
                <a:latin typeface="Arial" panose="020B0604020202020204" pitchFamily="34" charset="0"/>
                <a:cs typeface="Arial" panose="020B0604020202020204" pitchFamily="34" charset="0"/>
              </a:rPr>
              <a:t>National Program of Assessment [NPrA] </a:t>
            </a:r>
            <a:br>
              <a:rPr lang="en-AU" sz="1600" dirty="0">
                <a:solidFill>
                  <a:schemeClr val="tx1"/>
                </a:solidFill>
                <a:latin typeface="Arial" panose="020B0604020202020204" pitchFamily="34" charset="0"/>
                <a:cs typeface="Arial" panose="020B0604020202020204" pitchFamily="34" charset="0"/>
              </a:rPr>
            </a:br>
            <a:endParaRPr lang="en-AU" sz="1600" dirty="0">
              <a:solidFill>
                <a:schemeClr val="tx1"/>
              </a:solidFill>
              <a:latin typeface="Arial" panose="020B0604020202020204" pitchFamily="34" charset="0"/>
              <a:cs typeface="Arial" panose="020B0604020202020204" pitchFamily="34" charset="0"/>
            </a:endParaRPr>
          </a:p>
          <a:p>
            <a:pPr lvl="0" indent="365125" algn="l">
              <a:buFont typeface="+mj-lt"/>
              <a:buAutoNum type="arabicPeriod"/>
            </a:pPr>
            <a:r>
              <a:rPr lang="en-AU" sz="1600" dirty="0">
                <a:solidFill>
                  <a:schemeClr val="tx1"/>
                </a:solidFill>
                <a:latin typeface="Arial" panose="020B0604020202020204" pitchFamily="34" charset="0"/>
                <a:cs typeface="Arial" panose="020B0604020202020204" pitchFamily="34" charset="0"/>
              </a:rPr>
              <a:t>Overseas Experienced Practitioner Assessment [OEPA]</a:t>
            </a:r>
            <a:br>
              <a:rPr lang="en-AU" sz="1600" dirty="0">
                <a:solidFill>
                  <a:schemeClr val="tx1"/>
                </a:solidFill>
                <a:latin typeface="Arial" panose="020B0604020202020204" pitchFamily="34" charset="0"/>
                <a:cs typeface="Arial" panose="020B0604020202020204" pitchFamily="34" charset="0"/>
              </a:rPr>
            </a:br>
            <a:endParaRPr lang="en-AU" sz="1600" dirty="0">
              <a:solidFill>
                <a:schemeClr val="tx1"/>
              </a:solidFill>
              <a:latin typeface="Arial" panose="020B0604020202020204" pitchFamily="34" charset="0"/>
              <a:cs typeface="Arial" panose="020B0604020202020204" pitchFamily="34" charset="0"/>
            </a:endParaRPr>
          </a:p>
          <a:p>
            <a:pPr lvl="0" indent="365125" algn="l">
              <a:buFont typeface="+mj-lt"/>
              <a:buAutoNum type="arabicPeriod"/>
            </a:pPr>
            <a:r>
              <a:rPr lang="en-AU" sz="1600" dirty="0">
                <a:solidFill>
                  <a:schemeClr val="tx1"/>
                </a:solidFill>
                <a:latin typeface="Arial" panose="020B0604020202020204" pitchFamily="34" charset="0"/>
                <a:cs typeface="Arial" panose="020B0604020202020204" pitchFamily="34" charset="0"/>
              </a:rPr>
              <a:t>Local Experienced Practitioner Assessment [LEPA]</a:t>
            </a:r>
          </a:p>
          <a:p>
            <a:pPr lvl="0" indent="365125" algn="l">
              <a:buFont typeface="+mj-lt"/>
              <a:buAutoNum type="arabicPeriod"/>
            </a:pPr>
            <a:endParaRPr lang="en-AU" sz="1600" dirty="0">
              <a:solidFill>
                <a:schemeClr val="tx1"/>
              </a:solidFill>
              <a:latin typeface="Arial" panose="020B0604020202020204" pitchFamily="34" charset="0"/>
              <a:cs typeface="Arial" panose="020B0604020202020204" pitchFamily="34" charset="0"/>
            </a:endParaRPr>
          </a:p>
          <a:p>
            <a:pPr lvl="0" indent="365125" algn="l">
              <a:buFont typeface="+mj-lt"/>
              <a:buAutoNum type="arabicPeriod"/>
            </a:pPr>
            <a:r>
              <a:rPr lang="en-AU" sz="1600" dirty="0">
                <a:solidFill>
                  <a:schemeClr val="tx1"/>
                </a:solidFill>
                <a:latin typeface="Arial" panose="020B0604020202020204" pitchFamily="34" charset="0"/>
                <a:cs typeface="Arial" panose="020B0604020202020204" pitchFamily="34" charset="0"/>
              </a:rPr>
              <a:t>Mutual Recognition</a:t>
            </a:r>
            <a:br>
              <a:rPr lang="en-AU" sz="1600" dirty="0">
                <a:solidFill>
                  <a:schemeClr val="tx1"/>
                </a:solidFill>
                <a:latin typeface="Arial" panose="020B0604020202020204" pitchFamily="34" charset="0"/>
                <a:cs typeface="Arial" panose="020B0604020202020204" pitchFamily="34" charset="0"/>
              </a:rPr>
            </a:br>
            <a:endParaRPr lang="en-AU" sz="1600" dirty="0">
              <a:solidFill>
                <a:schemeClr val="tx1"/>
              </a:solidFill>
              <a:latin typeface="Arial" panose="020B0604020202020204" pitchFamily="34" charset="0"/>
              <a:cs typeface="Arial" panose="020B0604020202020204" pitchFamily="34" charset="0"/>
            </a:endParaRPr>
          </a:p>
          <a:p>
            <a:pPr algn="l"/>
            <a:r>
              <a:rPr lang="en-AU" sz="1600" i="1" dirty="0">
                <a:solidFill>
                  <a:schemeClr val="tx1"/>
                </a:solidFill>
                <a:latin typeface="Arial" panose="020B0604020202020204" pitchFamily="34" charset="0"/>
                <a:cs typeface="Arial" panose="020B0604020202020204" pitchFamily="34" charset="0"/>
              </a:rPr>
              <a:t>Pathways 1, 2 and 3 require applicants to undertake and pass the Architectural Practice Examinations [APE].</a:t>
            </a:r>
          </a:p>
        </p:txBody>
      </p:sp>
      <p:sp>
        <p:nvSpPr>
          <p:cNvPr id="11" name="TextBox 10">
            <a:extLst>
              <a:ext uri="{FF2B5EF4-FFF2-40B4-BE49-F238E27FC236}">
                <a16:creationId xmlns:a16="http://schemas.microsoft.com/office/drawing/2014/main" id="{B0511E4C-1CEE-4CA1-EB09-99883AB72443}"/>
              </a:ext>
            </a:extLst>
          </p:cNvPr>
          <p:cNvSpPr txBox="1"/>
          <p:nvPr/>
        </p:nvSpPr>
        <p:spPr>
          <a:xfrm>
            <a:off x="303472" y="1115977"/>
            <a:ext cx="6093372" cy="338554"/>
          </a:xfrm>
          <a:prstGeom prst="rect">
            <a:avLst/>
          </a:prstGeom>
          <a:noFill/>
        </p:spPr>
        <p:txBody>
          <a:bodyPr wrap="square">
            <a:spAutoFit/>
          </a:bodyPr>
          <a:lstStyle/>
          <a:p>
            <a:r>
              <a:rPr lang="en-AU" sz="1600" b="1" dirty="0">
                <a:solidFill>
                  <a:srgbClr val="F94F5E"/>
                </a:solidFill>
                <a:latin typeface="Arial" panose="020B0604020202020204" pitchFamily="34" charset="0"/>
                <a:cs typeface="Arial" panose="020B0604020202020204" pitchFamily="34" charset="0"/>
              </a:rPr>
              <a:t>APE - Architectural Practice Examination</a:t>
            </a:r>
            <a:endParaRPr lang="en-AU" sz="1600" dirty="0">
              <a:solidFill>
                <a:srgbClr val="F94F5E"/>
              </a:solidFill>
            </a:endParaRPr>
          </a:p>
        </p:txBody>
      </p:sp>
    </p:spTree>
    <p:extLst>
      <p:ext uri="{BB962C8B-B14F-4D97-AF65-F5344CB8AC3E}">
        <p14:creationId xmlns:p14="http://schemas.microsoft.com/office/powerpoint/2010/main" val="2174497303"/>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68F7D67-0E75-D46E-8B5A-034FF12025E3}"/>
              </a:ext>
            </a:extLst>
          </p:cNvPr>
          <p:cNvSpPr txBox="1"/>
          <p:nvPr/>
        </p:nvSpPr>
        <p:spPr>
          <a:xfrm>
            <a:off x="303472" y="1756282"/>
            <a:ext cx="11400848" cy="3096232"/>
          </a:xfrm>
          <a:prstGeom prst="rect">
            <a:avLst/>
          </a:prstGeom>
          <a:noFill/>
        </p:spPr>
        <p:txBody>
          <a:bodyPr wrap="square">
            <a:spAutoFit/>
          </a:bodyPr>
          <a:lstStyle/>
          <a:p>
            <a:pPr marL="2773363" indent="-2773363">
              <a:spcBef>
                <a:spcPct val="20000"/>
              </a:spcBef>
              <a:defRPr/>
            </a:pPr>
            <a:r>
              <a:rPr lang="en-AU" sz="1600" b="1" dirty="0">
                <a:solidFill>
                  <a:schemeClr val="tx1"/>
                </a:solidFill>
                <a:latin typeface="Arial" panose="020B0604020202020204" pitchFamily="34" charset="0"/>
                <a:cs typeface="Arial" panose="020B0604020202020204" pitchFamily="34" charset="0"/>
              </a:rPr>
              <a:t>PROCESS</a:t>
            </a:r>
          </a:p>
          <a:p>
            <a:pPr marL="2773363" indent="-2773363">
              <a:spcBef>
                <a:spcPct val="20000"/>
              </a:spcBef>
              <a:defRPr/>
            </a:pPr>
            <a:endParaRPr lang="en-AU" sz="1600" b="1" dirty="0">
              <a:solidFill>
                <a:schemeClr val="tx1"/>
              </a:solidFill>
              <a:latin typeface="Arial" panose="020B0604020202020204" pitchFamily="34" charset="0"/>
              <a:cs typeface="Arial" panose="020B0604020202020204" pitchFamily="34" charset="0"/>
            </a:endParaRPr>
          </a:p>
          <a:p>
            <a:pPr algn="l"/>
            <a:r>
              <a:rPr lang="en-AU" sz="1600" dirty="0">
                <a:solidFill>
                  <a:schemeClr val="tx1"/>
                </a:solidFill>
                <a:latin typeface="Arial" panose="020B0604020202020204" pitchFamily="34" charset="0"/>
                <a:cs typeface="Arial" panose="020B0604020202020204" pitchFamily="34" charset="0"/>
              </a:rPr>
              <a:t>The APE is a national competency-based assessment comprising three parts:</a:t>
            </a:r>
            <a:br>
              <a:rPr lang="en-AU" sz="1600" dirty="0">
                <a:solidFill>
                  <a:schemeClr val="tx1"/>
                </a:solidFill>
                <a:latin typeface="Arial" panose="020B0604020202020204" pitchFamily="34" charset="0"/>
                <a:cs typeface="Arial" panose="020B0604020202020204" pitchFamily="34" charset="0"/>
              </a:rPr>
            </a:br>
            <a:endParaRPr lang="en-AU" sz="1600" dirty="0">
              <a:solidFill>
                <a:schemeClr val="tx1"/>
              </a:solidFill>
              <a:latin typeface="Arial" panose="020B0604020202020204" pitchFamily="34" charset="0"/>
              <a:cs typeface="Arial" panose="020B0604020202020204" pitchFamily="34" charset="0"/>
            </a:endParaRPr>
          </a:p>
          <a:p>
            <a:pPr algn="l"/>
            <a:r>
              <a:rPr lang="en-AU" sz="1600" dirty="0">
                <a:solidFill>
                  <a:schemeClr val="tx1"/>
                </a:solidFill>
                <a:latin typeface="Arial" panose="020B0604020202020204" pitchFamily="34" charset="0"/>
                <a:cs typeface="Arial" panose="020B0604020202020204" pitchFamily="34" charset="0"/>
              </a:rPr>
              <a:t>Part 1: 	Completion of the AACA Logbook and Statement of Practical Experience;</a:t>
            </a:r>
            <a:br>
              <a:rPr lang="en-AU" sz="1600" dirty="0">
                <a:solidFill>
                  <a:schemeClr val="tx1"/>
                </a:solidFill>
                <a:latin typeface="Arial" panose="020B0604020202020204" pitchFamily="34" charset="0"/>
                <a:cs typeface="Arial" panose="020B0604020202020204" pitchFamily="34" charset="0"/>
              </a:rPr>
            </a:br>
            <a:endParaRPr lang="en-AU" sz="1600" dirty="0">
              <a:solidFill>
                <a:schemeClr val="tx1"/>
              </a:solidFill>
              <a:latin typeface="Arial" panose="020B0604020202020204" pitchFamily="34" charset="0"/>
              <a:cs typeface="Arial" panose="020B0604020202020204" pitchFamily="34" charset="0"/>
            </a:endParaRPr>
          </a:p>
          <a:p>
            <a:pPr algn="l"/>
            <a:r>
              <a:rPr lang="en-AU" sz="1600" dirty="0">
                <a:solidFill>
                  <a:schemeClr val="tx1"/>
                </a:solidFill>
                <a:latin typeface="Arial" panose="020B0604020202020204" pitchFamily="34" charset="0"/>
                <a:cs typeface="Arial" panose="020B0604020202020204" pitchFamily="34" charset="0"/>
              </a:rPr>
              <a:t>Part 2: 	The National Examination Paper; and</a:t>
            </a:r>
            <a:br>
              <a:rPr lang="en-AU" sz="1600" dirty="0">
                <a:solidFill>
                  <a:schemeClr val="tx1"/>
                </a:solidFill>
                <a:latin typeface="Arial" panose="020B0604020202020204" pitchFamily="34" charset="0"/>
                <a:cs typeface="Arial" panose="020B0604020202020204" pitchFamily="34" charset="0"/>
              </a:rPr>
            </a:br>
            <a:endParaRPr lang="en-AU" sz="1600" dirty="0">
              <a:solidFill>
                <a:schemeClr val="tx1"/>
              </a:solidFill>
              <a:latin typeface="Arial" panose="020B0604020202020204" pitchFamily="34" charset="0"/>
              <a:cs typeface="Arial" panose="020B0604020202020204" pitchFamily="34" charset="0"/>
            </a:endParaRPr>
          </a:p>
          <a:p>
            <a:pPr lvl="0" algn="l"/>
            <a:r>
              <a:rPr lang="en-AU" sz="1600" dirty="0">
                <a:solidFill>
                  <a:schemeClr val="tx1"/>
                </a:solidFill>
                <a:latin typeface="Arial" panose="020B0604020202020204" pitchFamily="34" charset="0"/>
                <a:cs typeface="Arial" panose="020B0604020202020204" pitchFamily="34" charset="0"/>
              </a:rPr>
              <a:t>Part 3: 	Examination by Interview with experienced architect practitioners.</a:t>
            </a:r>
          </a:p>
          <a:p>
            <a:pPr lvl="0" algn="l"/>
            <a:endParaRPr lang="en-AU" sz="1600" dirty="0">
              <a:solidFill>
                <a:schemeClr val="tx1"/>
              </a:solidFill>
              <a:latin typeface="Arial" panose="020B0604020202020204" pitchFamily="34" charset="0"/>
              <a:cs typeface="Arial" panose="020B0604020202020204" pitchFamily="34" charset="0"/>
            </a:endParaRPr>
          </a:p>
          <a:p>
            <a:pPr algn="l"/>
            <a:r>
              <a:rPr lang="en-AU" sz="1600" dirty="0">
                <a:solidFill>
                  <a:schemeClr val="tx1"/>
                </a:solidFill>
                <a:latin typeface="Arial" panose="020B0604020202020204" pitchFamily="34" charset="0"/>
                <a:cs typeface="Arial" panose="020B0604020202020204" pitchFamily="34" charset="0"/>
              </a:rPr>
              <a:t>Candidates who have satisfactorily met the requirements of</a:t>
            </a:r>
            <a:r>
              <a:rPr lang="en-AU" sz="1600" i="1" dirty="0">
                <a:solidFill>
                  <a:schemeClr val="tx1"/>
                </a:solidFill>
                <a:latin typeface="Arial" panose="020B0604020202020204" pitchFamily="34" charset="0"/>
                <a:cs typeface="Arial" panose="020B0604020202020204" pitchFamily="34" charset="0"/>
              </a:rPr>
              <a:t> </a:t>
            </a:r>
            <a:r>
              <a:rPr lang="en-AU" sz="1600" b="1" i="1" dirty="0">
                <a:solidFill>
                  <a:schemeClr val="tx1"/>
                </a:solidFill>
                <a:latin typeface="Arial" panose="020B0604020202020204" pitchFamily="34" charset="0"/>
                <a:cs typeface="Arial" panose="020B0604020202020204" pitchFamily="34" charset="0"/>
              </a:rPr>
              <a:t>all three parts of the APE </a:t>
            </a:r>
            <a:r>
              <a:rPr lang="en-AU" sz="1600" dirty="0">
                <a:solidFill>
                  <a:schemeClr val="tx1"/>
                </a:solidFill>
                <a:latin typeface="Arial" panose="020B0604020202020204" pitchFamily="34" charset="0"/>
                <a:cs typeface="Arial" panose="020B0604020202020204" pitchFamily="34" charset="0"/>
              </a:rPr>
              <a:t>may apply for registration to the Architect Registration Board in any state or territory in Australia</a:t>
            </a:r>
            <a:r>
              <a:rPr lang="en-AU" sz="1600" dirty="0">
                <a:latin typeface="Arial" panose="020B0604020202020204" pitchFamily="34" charset="0"/>
                <a:cs typeface="Arial" panose="020B0604020202020204" pitchFamily="34" charset="0"/>
              </a:rPr>
              <a:t>.</a:t>
            </a:r>
          </a:p>
        </p:txBody>
      </p:sp>
      <p:sp>
        <p:nvSpPr>
          <p:cNvPr id="11" name="TextBox 10">
            <a:extLst>
              <a:ext uri="{FF2B5EF4-FFF2-40B4-BE49-F238E27FC236}">
                <a16:creationId xmlns:a16="http://schemas.microsoft.com/office/drawing/2014/main" id="{B0511E4C-1CEE-4CA1-EB09-99883AB72443}"/>
              </a:ext>
            </a:extLst>
          </p:cNvPr>
          <p:cNvSpPr txBox="1"/>
          <p:nvPr/>
        </p:nvSpPr>
        <p:spPr>
          <a:xfrm>
            <a:off x="303472" y="1115977"/>
            <a:ext cx="6093372" cy="338554"/>
          </a:xfrm>
          <a:prstGeom prst="rect">
            <a:avLst/>
          </a:prstGeom>
          <a:noFill/>
        </p:spPr>
        <p:txBody>
          <a:bodyPr wrap="square">
            <a:spAutoFit/>
          </a:bodyPr>
          <a:lstStyle/>
          <a:p>
            <a:r>
              <a:rPr lang="en-AU" sz="1600" b="1" dirty="0">
                <a:solidFill>
                  <a:srgbClr val="F94F5E"/>
                </a:solidFill>
                <a:latin typeface="Arial" panose="020B0604020202020204" pitchFamily="34" charset="0"/>
                <a:cs typeface="Arial" panose="020B0604020202020204" pitchFamily="34" charset="0"/>
              </a:rPr>
              <a:t>APE - Architectural Practice Examination</a:t>
            </a:r>
            <a:endParaRPr lang="en-AU" sz="1600" dirty="0">
              <a:solidFill>
                <a:srgbClr val="F94F5E"/>
              </a:solidFill>
            </a:endParaRPr>
          </a:p>
        </p:txBody>
      </p:sp>
    </p:spTree>
    <p:extLst>
      <p:ext uri="{BB962C8B-B14F-4D97-AF65-F5344CB8AC3E}">
        <p14:creationId xmlns:p14="http://schemas.microsoft.com/office/powerpoint/2010/main" val="2904361656"/>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68F7D67-0E75-D46E-8B5A-034FF12025E3}"/>
              </a:ext>
            </a:extLst>
          </p:cNvPr>
          <p:cNvSpPr txBox="1"/>
          <p:nvPr/>
        </p:nvSpPr>
        <p:spPr>
          <a:xfrm>
            <a:off x="303472" y="1733858"/>
            <a:ext cx="11646790" cy="5232202"/>
          </a:xfrm>
          <a:prstGeom prst="rect">
            <a:avLst/>
          </a:prstGeom>
          <a:noFill/>
        </p:spPr>
        <p:txBody>
          <a:bodyPr wrap="square">
            <a:spAutoFit/>
          </a:bodyPr>
          <a:lstStyle/>
          <a:p>
            <a:pPr algn="l"/>
            <a:r>
              <a:rPr lang="en-AU" sz="1600" b="1" cap="all" dirty="0">
                <a:solidFill>
                  <a:schemeClr val="tx1"/>
                </a:solidFill>
                <a:latin typeface="Arial" panose="020B0604020202020204" pitchFamily="34" charset="0"/>
                <a:cs typeface="Arial" panose="020B0604020202020204" pitchFamily="34" charset="0"/>
              </a:rPr>
              <a:t>National Standard of Competency for Architects (2021 NSCA)</a:t>
            </a:r>
          </a:p>
          <a:p>
            <a:pPr>
              <a:buNone/>
            </a:pPr>
            <a:endParaRPr lang="en-AU" sz="1600" dirty="0">
              <a:latin typeface="Arial" panose="020B0604020202020204" pitchFamily="34" charset="0"/>
              <a:ea typeface="Avenir Book"/>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The 2021 AACA National Standards of Competency for Architects can be found here:</a:t>
            </a:r>
          </a:p>
          <a:p>
            <a:pPr algn="l"/>
            <a:r>
              <a:rPr lang="en-US" sz="1400" u="sng" dirty="0">
                <a:solidFill>
                  <a:srgbClr val="0000FF"/>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https://aaca.org.au/national-standard-of-competency-for-architects/2021nsca/</a:t>
            </a:r>
            <a:endParaRPr lang="en-US" sz="1400" u="sng" dirty="0">
              <a:solidFill>
                <a:srgbClr val="0000FF"/>
              </a:solidFill>
              <a:latin typeface="Arial" panose="020B0604020202020204" pitchFamily="34" charset="0"/>
              <a:cs typeface="Arial" panose="020B0604020202020204" pitchFamily="34" charset="0"/>
            </a:endParaRPr>
          </a:p>
          <a:p>
            <a:pPr algn="l"/>
            <a:endParaRPr lang="en-AU" sz="1400" dirty="0">
              <a:solidFill>
                <a:schemeClr val="tx1"/>
              </a:solidFill>
              <a:latin typeface="Arial" panose="020B0604020202020204" pitchFamily="34" charset="0"/>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The 2021 NSCA sets out the benchmark against which an applicant for registration as an architect in Australia is measured. </a:t>
            </a:r>
          </a:p>
          <a:p>
            <a:pPr algn="l"/>
            <a:endParaRPr lang="en-AU" sz="1400" dirty="0">
              <a:latin typeface="Arial" panose="020B0604020202020204" pitchFamily="34" charset="0"/>
              <a:cs typeface="Arial" panose="020B0604020202020204" pitchFamily="34" charset="0"/>
            </a:endParaRPr>
          </a:p>
          <a:p>
            <a:pPr algn="l"/>
            <a:r>
              <a:rPr lang="en-AU" sz="1400" dirty="0">
                <a:latin typeface="Arial" panose="020B0604020202020204" pitchFamily="34" charset="0"/>
                <a:cs typeface="Arial" panose="020B0604020202020204" pitchFamily="34" charset="0"/>
              </a:rPr>
              <a:t>The 2021 NSCA describes what is reasonably </a:t>
            </a:r>
            <a:r>
              <a:rPr lang="en-AU" sz="1400" dirty="0">
                <a:solidFill>
                  <a:schemeClr val="tx1"/>
                </a:solidFill>
                <a:latin typeface="Arial" panose="020B0604020202020204" pitchFamily="34" charset="0"/>
                <a:cs typeface="Arial" panose="020B0604020202020204" pitchFamily="34" charset="0"/>
              </a:rPr>
              <a:t>expected of a person who can demonstrate the standard of skill, care and diligence widely accepted in Australia as a competent professional architectural practitioner.</a:t>
            </a:r>
          </a:p>
          <a:p>
            <a:pPr algn="l"/>
            <a:endParaRPr lang="en-AU" sz="1400" dirty="0">
              <a:solidFill>
                <a:schemeClr val="tx1"/>
              </a:solidFill>
              <a:latin typeface="Arial" panose="020B0604020202020204" pitchFamily="34" charset="0"/>
              <a:cs typeface="Arial" panose="020B0604020202020204" pitchFamily="34" charset="0"/>
            </a:endParaRPr>
          </a:p>
          <a:p>
            <a:pPr algn="l"/>
            <a:r>
              <a:rPr lang="en-AU" sz="1400" dirty="0">
                <a:solidFill>
                  <a:schemeClr val="tx1"/>
                </a:solidFill>
                <a:latin typeface="Arial" panose="020B0604020202020204" pitchFamily="34" charset="0"/>
                <a:cs typeface="Arial" panose="020B0604020202020204" pitchFamily="34" charset="0"/>
              </a:rPr>
              <a:t>The 2021 NSCA has a total of 60 performance criteria which are assessed across programs on the path to registration as an architect. 48 performance criteria are assessed in the APE. This will be the focus of this briefing.</a:t>
            </a:r>
          </a:p>
          <a:p>
            <a:pPr algn="l">
              <a:tabLst>
                <a:tab pos="8077200" algn="l"/>
              </a:tabLst>
            </a:pPr>
            <a:endParaRPr lang="en-AU" sz="1400" dirty="0">
              <a:latin typeface="Arial" panose="020B0604020202020204" pitchFamily="34" charset="0"/>
              <a:cs typeface="Arial" panose="020B0604020202020204" pitchFamily="34" charset="0"/>
            </a:endParaRPr>
          </a:p>
          <a:p>
            <a:pPr algn="l">
              <a:tabLst>
                <a:tab pos="8077200" algn="l"/>
              </a:tabLst>
            </a:pPr>
            <a:r>
              <a:rPr lang="en-AU" sz="1400" dirty="0">
                <a:solidFill>
                  <a:schemeClr val="tx1"/>
                </a:solidFill>
                <a:latin typeface="Arial" panose="020B0604020202020204" pitchFamily="34" charset="0"/>
                <a:cs typeface="Arial" panose="020B0604020202020204" pitchFamily="34" charset="0"/>
              </a:rPr>
              <a:t>The 2021 NSCA includes new and expanded Performance Criteria to:</a:t>
            </a:r>
          </a:p>
          <a:p>
            <a:pPr algn="l">
              <a:tabLst>
                <a:tab pos="8077200" algn="l"/>
              </a:tabLst>
            </a:pPr>
            <a:endParaRPr lang="en-AU" sz="14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tabLst>
                <a:tab pos="8077200" algn="l"/>
              </a:tabLst>
            </a:pPr>
            <a:r>
              <a:rPr lang="en-AU" sz="1400" dirty="0">
                <a:solidFill>
                  <a:schemeClr val="tx1"/>
                </a:solidFill>
                <a:latin typeface="Arial" panose="020B0604020202020204" pitchFamily="34" charset="0"/>
                <a:cs typeface="Arial" panose="020B0604020202020204" pitchFamily="34" charset="0"/>
              </a:rPr>
              <a:t>Recognise First Nations principles in designing for country</a:t>
            </a:r>
            <a:endParaRPr lang="en-AU" sz="14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tabLst>
                <a:tab pos="8077200" algn="l"/>
              </a:tabLst>
            </a:pPr>
            <a:r>
              <a:rPr lang="en-AU" sz="1400" dirty="0">
                <a:solidFill>
                  <a:schemeClr val="tx1"/>
                </a:solidFill>
                <a:latin typeface="Arial" panose="020B0604020202020204" pitchFamily="34" charset="0"/>
                <a:cs typeface="Arial" panose="020B0604020202020204" pitchFamily="34" charset="0"/>
              </a:rPr>
              <a:t>Broaden sustainability knowledge and application</a:t>
            </a:r>
          </a:p>
          <a:p>
            <a:pPr marL="285750" indent="-285750" algn="l">
              <a:buFont typeface="Arial" panose="020B0604020202020204" pitchFamily="34" charset="0"/>
              <a:buChar char="•"/>
              <a:tabLst>
                <a:tab pos="8077200" algn="l"/>
              </a:tabLst>
            </a:pPr>
            <a:r>
              <a:rPr lang="en-AU" sz="1400" dirty="0">
                <a:solidFill>
                  <a:schemeClr val="tx1"/>
                </a:solidFill>
                <a:latin typeface="Arial" panose="020B0604020202020204" pitchFamily="34" charset="0"/>
                <a:cs typeface="Arial" panose="020B0604020202020204" pitchFamily="34" charset="0"/>
              </a:rPr>
              <a:t>Require more specific knowledge and application of the NCC</a:t>
            </a:r>
          </a:p>
          <a:p>
            <a:pPr algn="l"/>
            <a:endParaRPr lang="en-AU" sz="1400" dirty="0">
              <a:solidFill>
                <a:schemeClr val="tx1"/>
              </a:solidFill>
              <a:latin typeface="Arial" panose="020B0604020202020204" pitchFamily="34" charset="0"/>
              <a:cs typeface="Arial" panose="020B0604020202020204" pitchFamily="34" charset="0"/>
            </a:endParaRPr>
          </a:p>
          <a:p>
            <a:pPr algn="l"/>
            <a:r>
              <a:rPr lang="en-US" sz="1400" dirty="0">
                <a:solidFill>
                  <a:schemeClr val="tx1"/>
                </a:solidFill>
                <a:latin typeface="Arial" panose="020B0604020202020204" pitchFamily="34" charset="0"/>
                <a:cs typeface="Arial" panose="020B0604020202020204" pitchFamily="34" charset="0"/>
              </a:rPr>
              <a:t>APBSA has determined that there will be no transition period for those candidates who have commenced but not completed the APE in 2023 (exceptional circumstances may be considered). Commencing in 2024, Parts 1, 2 and 3 will be based on the 2021 NSCA Standards. APE Part 3 Candidates who commenced in 2023 or earlier must resubmit Part 1 documents using the 2024 format and address the new competencies. </a:t>
            </a:r>
            <a:endParaRPr lang="en-AU" sz="1400" dirty="0">
              <a:solidFill>
                <a:schemeClr val="tx1"/>
              </a:solidFill>
              <a:latin typeface="Arial" panose="020B0604020202020204" pitchFamily="34" charset="0"/>
              <a:cs typeface="Arial" panose="020B0604020202020204" pitchFamily="34" charset="0"/>
            </a:endParaRPr>
          </a:p>
          <a:p>
            <a:pPr marL="287338" indent="0">
              <a:buNone/>
            </a:pPr>
            <a:r>
              <a:rPr lang="en-AU" sz="1400" dirty="0">
                <a:latin typeface="Arial" panose="020B0604020202020204" pitchFamily="34" charset="0"/>
                <a:ea typeface="Avenir Book"/>
                <a:cs typeface="Arial" panose="020B0604020202020204" pitchFamily="34" charset="0"/>
              </a:rPr>
              <a:t> </a:t>
            </a:r>
          </a:p>
        </p:txBody>
      </p:sp>
      <p:sp>
        <p:nvSpPr>
          <p:cNvPr id="11" name="TextBox 10">
            <a:extLst>
              <a:ext uri="{FF2B5EF4-FFF2-40B4-BE49-F238E27FC236}">
                <a16:creationId xmlns:a16="http://schemas.microsoft.com/office/drawing/2014/main" id="{B0511E4C-1CEE-4CA1-EB09-99883AB72443}"/>
              </a:ext>
            </a:extLst>
          </p:cNvPr>
          <p:cNvSpPr txBox="1"/>
          <p:nvPr/>
        </p:nvSpPr>
        <p:spPr>
          <a:xfrm>
            <a:off x="303472" y="1115977"/>
            <a:ext cx="6093372" cy="338554"/>
          </a:xfrm>
          <a:prstGeom prst="rect">
            <a:avLst/>
          </a:prstGeom>
          <a:noFill/>
        </p:spPr>
        <p:txBody>
          <a:bodyPr wrap="square">
            <a:spAutoFit/>
          </a:bodyPr>
          <a:lstStyle/>
          <a:p>
            <a:r>
              <a:rPr lang="en-AU" sz="1600" b="1" dirty="0">
                <a:solidFill>
                  <a:srgbClr val="F94F5E"/>
                </a:solidFill>
                <a:latin typeface="Arial" panose="020B0604020202020204" pitchFamily="34" charset="0"/>
                <a:cs typeface="Arial" panose="020B0604020202020204" pitchFamily="34" charset="0"/>
              </a:rPr>
              <a:t>APE - Architectural Practice Examination</a:t>
            </a:r>
            <a:endParaRPr lang="en-AU" sz="1600" dirty="0">
              <a:solidFill>
                <a:srgbClr val="F94F5E"/>
              </a:solidFill>
            </a:endParaRPr>
          </a:p>
        </p:txBody>
      </p:sp>
    </p:spTree>
    <p:extLst>
      <p:ext uri="{BB962C8B-B14F-4D97-AF65-F5344CB8AC3E}">
        <p14:creationId xmlns:p14="http://schemas.microsoft.com/office/powerpoint/2010/main" val="1141804531"/>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68F7D67-0E75-D46E-8B5A-034FF12025E3}"/>
              </a:ext>
            </a:extLst>
          </p:cNvPr>
          <p:cNvSpPr txBox="1"/>
          <p:nvPr/>
        </p:nvSpPr>
        <p:spPr>
          <a:xfrm>
            <a:off x="303472" y="1733858"/>
            <a:ext cx="11410307" cy="338554"/>
          </a:xfrm>
          <a:prstGeom prst="rect">
            <a:avLst/>
          </a:prstGeom>
          <a:noFill/>
        </p:spPr>
        <p:txBody>
          <a:bodyPr wrap="square">
            <a:spAutoFit/>
          </a:bodyPr>
          <a:lstStyle/>
          <a:p>
            <a:pPr algn="l">
              <a:tabLst>
                <a:tab pos="8077200" algn="l"/>
              </a:tabLst>
            </a:pPr>
            <a:r>
              <a:rPr lang="en-AU" sz="1600" b="1" cap="all" dirty="0">
                <a:solidFill>
                  <a:schemeClr val="tx1"/>
                </a:solidFill>
                <a:latin typeface="Arial" panose="020B0604020202020204" pitchFamily="34" charset="0"/>
                <a:cs typeface="Arial" panose="020B0604020202020204" pitchFamily="34" charset="0"/>
              </a:rPr>
              <a:t>National Standard of Competency for Architects (2021 NSCA) (</a:t>
            </a:r>
            <a:r>
              <a:rPr lang="en-AU" sz="1600" b="1" dirty="0">
                <a:solidFill>
                  <a:schemeClr val="tx1"/>
                </a:solidFill>
                <a:latin typeface="Arial" panose="020B0604020202020204" pitchFamily="34" charset="0"/>
                <a:cs typeface="Arial" panose="020B0604020202020204" pitchFamily="34" charset="0"/>
              </a:rPr>
              <a:t>Continued</a:t>
            </a:r>
            <a:r>
              <a:rPr lang="en-AU" sz="1600" b="1" cap="all" dirty="0">
                <a:solidFill>
                  <a:schemeClr val="tx1"/>
                </a:solidFill>
                <a:latin typeface="Arial" panose="020B0604020202020204" pitchFamily="34" charset="0"/>
                <a:cs typeface="Arial" panose="020B0604020202020204" pitchFamily="34" charset="0"/>
              </a:rPr>
              <a:t>)</a:t>
            </a:r>
            <a:r>
              <a:rPr lang="en-AU" sz="1400" dirty="0">
                <a:latin typeface="Arial" panose="020B0604020202020204" pitchFamily="34" charset="0"/>
                <a:ea typeface="Avenir Book"/>
                <a:cs typeface="Arial" panose="020B0604020202020204" pitchFamily="34" charset="0"/>
              </a:rPr>
              <a:t> </a:t>
            </a:r>
          </a:p>
        </p:txBody>
      </p:sp>
      <p:sp>
        <p:nvSpPr>
          <p:cNvPr id="11" name="TextBox 10">
            <a:extLst>
              <a:ext uri="{FF2B5EF4-FFF2-40B4-BE49-F238E27FC236}">
                <a16:creationId xmlns:a16="http://schemas.microsoft.com/office/drawing/2014/main" id="{B0511E4C-1CEE-4CA1-EB09-99883AB72443}"/>
              </a:ext>
            </a:extLst>
          </p:cNvPr>
          <p:cNvSpPr txBox="1"/>
          <p:nvPr/>
        </p:nvSpPr>
        <p:spPr>
          <a:xfrm>
            <a:off x="303472" y="1115977"/>
            <a:ext cx="6093372" cy="338554"/>
          </a:xfrm>
          <a:prstGeom prst="rect">
            <a:avLst/>
          </a:prstGeom>
          <a:noFill/>
        </p:spPr>
        <p:txBody>
          <a:bodyPr wrap="square">
            <a:spAutoFit/>
          </a:bodyPr>
          <a:lstStyle/>
          <a:p>
            <a:r>
              <a:rPr lang="en-AU" sz="1600" b="1" dirty="0">
                <a:solidFill>
                  <a:srgbClr val="F94F5E"/>
                </a:solidFill>
                <a:latin typeface="Arial" panose="020B0604020202020204" pitchFamily="34" charset="0"/>
                <a:cs typeface="Arial" panose="020B0604020202020204" pitchFamily="34" charset="0"/>
              </a:rPr>
              <a:t>APE - Architectural Practice Examination</a:t>
            </a:r>
            <a:endParaRPr lang="en-AU" sz="1600" dirty="0">
              <a:solidFill>
                <a:srgbClr val="F94F5E"/>
              </a:solidFill>
            </a:endParaRPr>
          </a:p>
        </p:txBody>
      </p:sp>
      <p:pic>
        <p:nvPicPr>
          <p:cNvPr id="3" name="Picture 2" descr="NSCA2021_diagram_v1.0">
            <a:extLst>
              <a:ext uri="{FF2B5EF4-FFF2-40B4-BE49-F238E27FC236}">
                <a16:creationId xmlns:a16="http://schemas.microsoft.com/office/drawing/2014/main" id="{60C03B07-12A5-06FE-D61E-E5BCBB945DA7}"/>
              </a:ext>
            </a:extLst>
          </p:cNvPr>
          <p:cNvPicPr>
            <a:picLocks noChangeAspect="1"/>
          </p:cNvPicPr>
          <p:nvPr/>
        </p:nvPicPr>
        <p:blipFill rotWithShape="1">
          <a:blip r:embed="rId2">
            <a:extLst>
              <a:ext uri="{28A0092B-C50C-407E-A947-70E740481C1C}">
                <a14:useLocalDpi xmlns:a14="http://schemas.microsoft.com/office/drawing/2010/main" val="0"/>
              </a:ext>
            </a:extLst>
          </a:blip>
          <a:srcRect l="2112" r="12878"/>
          <a:stretch/>
        </p:blipFill>
        <p:spPr bwMode="auto">
          <a:xfrm>
            <a:off x="7153221" y="2172942"/>
            <a:ext cx="5038779" cy="4685058"/>
          </a:xfrm>
          <a:prstGeom prst="rect">
            <a:avLst/>
          </a:prstGeom>
          <a:noFill/>
          <a:ln>
            <a:noFill/>
          </a:ln>
        </p:spPr>
      </p:pic>
      <p:sp>
        <p:nvSpPr>
          <p:cNvPr id="5" name="TextBox 4">
            <a:extLst>
              <a:ext uri="{FF2B5EF4-FFF2-40B4-BE49-F238E27FC236}">
                <a16:creationId xmlns:a16="http://schemas.microsoft.com/office/drawing/2014/main" id="{9EE20AB1-FDB1-F029-4712-E4194EE65DCB}"/>
              </a:ext>
            </a:extLst>
          </p:cNvPr>
          <p:cNvSpPr txBox="1"/>
          <p:nvPr/>
        </p:nvSpPr>
        <p:spPr>
          <a:xfrm>
            <a:off x="0" y="2250327"/>
            <a:ext cx="7264400" cy="4716676"/>
          </a:xfrm>
          <a:prstGeom prst="rect">
            <a:avLst/>
          </a:prstGeom>
          <a:noFill/>
        </p:spPr>
        <p:txBody>
          <a:bodyPr wrap="square">
            <a:spAutoFit/>
          </a:bodyPr>
          <a:lstStyle/>
          <a:p>
            <a:pPr marL="268288"/>
            <a:r>
              <a:rPr lang="en-AU" sz="1400" b="1" dirty="0">
                <a:latin typeface="Arial" panose="020B0604020202020204" pitchFamily="34" charset="0"/>
                <a:cs typeface="Arial" panose="020B0604020202020204" pitchFamily="34" charset="0"/>
              </a:rPr>
              <a:t>Competency Profiles</a:t>
            </a:r>
            <a:br>
              <a:rPr lang="en-AU" sz="1400" dirty="0">
                <a:latin typeface="Arial" panose="020B0604020202020204" pitchFamily="34" charset="0"/>
                <a:cs typeface="Arial" panose="020B0604020202020204" pitchFamily="34" charset="0"/>
              </a:rPr>
            </a:br>
            <a:endParaRPr lang="en-AU" sz="1400" dirty="0">
              <a:latin typeface="Arial" panose="020B0604020202020204" pitchFamily="34" charset="0"/>
              <a:cs typeface="Arial" panose="020B0604020202020204" pitchFamily="34" charset="0"/>
            </a:endParaRPr>
          </a:p>
          <a:p>
            <a:pPr marL="268288">
              <a:buNone/>
            </a:pPr>
            <a:r>
              <a:rPr lang="en-AU" sz="1400" dirty="0">
                <a:latin typeface="Arial" panose="020B0604020202020204" pitchFamily="34" charset="0"/>
                <a:cs typeface="Arial" panose="020B0604020202020204" pitchFamily="34" charset="0"/>
              </a:rPr>
              <a:t>Professional capabilities are described across three competency profiles making it clearer for the profession, academia and the consumer to understand. These profiles are:</a:t>
            </a:r>
          </a:p>
          <a:p>
            <a:pPr marL="268288">
              <a:buNone/>
            </a:pPr>
            <a:endParaRPr lang="en-AU" sz="1400" dirty="0">
              <a:latin typeface="Arial" panose="020B0604020202020204" pitchFamily="34" charset="0"/>
              <a:cs typeface="Arial" panose="020B0604020202020204" pitchFamily="34" charset="0"/>
            </a:endParaRPr>
          </a:p>
          <a:p>
            <a:pPr marL="554038" indent="-285750">
              <a:buFont typeface="Arial" panose="020B0604020202020204" pitchFamily="34" charset="0"/>
              <a:buChar char="•"/>
            </a:pPr>
            <a:r>
              <a:rPr lang="en-AU" sz="1400" dirty="0">
                <a:latin typeface="Arial" panose="020B0604020202020204" pitchFamily="34" charset="0"/>
                <a:cs typeface="Arial" panose="020B0604020202020204" pitchFamily="34" charset="0"/>
              </a:rPr>
              <a:t>Graduate of Architecture</a:t>
            </a:r>
          </a:p>
          <a:p>
            <a:pPr marL="554038" indent="-285750">
              <a:buFont typeface="Arial" panose="020B0604020202020204" pitchFamily="34" charset="0"/>
              <a:buChar char="•"/>
            </a:pPr>
            <a:r>
              <a:rPr lang="en-AU" sz="1400" dirty="0">
                <a:latin typeface="Arial" panose="020B0604020202020204" pitchFamily="34" charset="0"/>
                <a:cs typeface="Arial" panose="020B0604020202020204" pitchFamily="34" charset="0"/>
              </a:rPr>
              <a:t>Candidate for registration</a:t>
            </a:r>
          </a:p>
          <a:p>
            <a:pPr marL="554038" indent="-285750">
              <a:buFont typeface="Arial" panose="020B0604020202020204" pitchFamily="34" charset="0"/>
              <a:buChar char="•"/>
            </a:pPr>
            <a:r>
              <a:rPr lang="en-AU" sz="1400" dirty="0">
                <a:latin typeface="Arial" panose="020B0604020202020204" pitchFamily="34" charset="0"/>
                <a:cs typeface="Arial" panose="020B0604020202020204" pitchFamily="34" charset="0"/>
              </a:rPr>
              <a:t>Architect post-registration</a:t>
            </a:r>
          </a:p>
          <a:p>
            <a:pPr marL="268288">
              <a:buNone/>
            </a:pPr>
            <a:endParaRPr lang="en-AU" sz="1400" b="1" dirty="0">
              <a:latin typeface="Arial" panose="020B0604020202020204" pitchFamily="34" charset="0"/>
              <a:cs typeface="Arial" panose="020B0604020202020204" pitchFamily="34" charset="0"/>
            </a:endParaRPr>
          </a:p>
          <a:p>
            <a:pPr marL="268288">
              <a:buNone/>
            </a:pPr>
            <a:r>
              <a:rPr lang="en-AU" sz="1400" b="1" dirty="0">
                <a:latin typeface="Arial" panose="020B0604020202020204" pitchFamily="34" charset="0"/>
                <a:cs typeface="Arial" panose="020B0604020202020204" pitchFamily="34" charset="0"/>
              </a:rPr>
              <a:t>Units of Competency</a:t>
            </a:r>
          </a:p>
          <a:p>
            <a:pPr marL="268288">
              <a:buNone/>
            </a:pPr>
            <a:endParaRPr lang="en-AU" sz="1400" b="1" dirty="0">
              <a:latin typeface="Arial" panose="020B0604020202020204" pitchFamily="34" charset="0"/>
              <a:cs typeface="Arial" panose="020B0604020202020204" pitchFamily="34" charset="0"/>
            </a:endParaRPr>
          </a:p>
          <a:p>
            <a:pPr marL="268288">
              <a:buNone/>
            </a:pPr>
            <a:r>
              <a:rPr lang="en-AU" sz="1400" dirty="0">
                <a:latin typeface="Arial" panose="020B0604020202020204" pitchFamily="34" charset="0"/>
                <a:cs typeface="Arial" panose="020B0604020202020204" pitchFamily="34" charset="0"/>
              </a:rPr>
              <a:t>The 2021 NSCA consists of 4 Units of Competency covering:</a:t>
            </a:r>
          </a:p>
          <a:p>
            <a:pPr marL="554038" indent="-285750">
              <a:buFont typeface="Arial" panose="020B0604020202020204" pitchFamily="34" charset="0"/>
              <a:buChar char="•"/>
            </a:pPr>
            <a:endParaRPr lang="en-AU" sz="1400" dirty="0">
              <a:latin typeface="Arial" panose="020B0604020202020204" pitchFamily="34" charset="0"/>
              <a:cs typeface="Arial" panose="020B0604020202020204" pitchFamily="34" charset="0"/>
            </a:endParaRPr>
          </a:p>
          <a:p>
            <a:pPr marL="554038" indent="-285750">
              <a:buFont typeface="Arial" panose="020B0604020202020204" pitchFamily="34" charset="0"/>
              <a:buChar char="•"/>
              <a:tabLst>
                <a:tab pos="447675" algn="l"/>
              </a:tabLst>
            </a:pPr>
            <a:r>
              <a:rPr lang="en-AU" sz="1400" dirty="0">
                <a:latin typeface="Arial" panose="020B0604020202020204" pitchFamily="34" charset="0"/>
                <a:cs typeface="Arial" panose="020B0604020202020204" pitchFamily="34" charset="0"/>
              </a:rPr>
              <a:t>Practice Management and Professional Conduct</a:t>
            </a:r>
          </a:p>
          <a:p>
            <a:pPr marL="554038" indent="-285750">
              <a:buFont typeface="Arial" panose="020B0604020202020204" pitchFamily="34" charset="0"/>
              <a:buChar char="•"/>
              <a:tabLst>
                <a:tab pos="447675" algn="l"/>
              </a:tabLst>
            </a:pPr>
            <a:r>
              <a:rPr lang="en-AU" sz="1400" dirty="0">
                <a:latin typeface="Arial" panose="020B0604020202020204" pitchFamily="34" charset="0"/>
                <a:cs typeface="Arial" panose="020B0604020202020204" pitchFamily="34" charset="0"/>
              </a:rPr>
              <a:t>Project Initiation and Conceptual Design</a:t>
            </a:r>
          </a:p>
          <a:p>
            <a:pPr marL="554038" indent="-285750">
              <a:buFont typeface="Arial" panose="020B0604020202020204" pitchFamily="34" charset="0"/>
              <a:buChar char="•"/>
              <a:tabLst>
                <a:tab pos="447675" algn="l"/>
              </a:tabLst>
            </a:pPr>
            <a:r>
              <a:rPr lang="en-AU" sz="1400" dirty="0">
                <a:latin typeface="Arial" panose="020B0604020202020204" pitchFamily="34" charset="0"/>
                <a:cs typeface="Arial" panose="020B0604020202020204" pitchFamily="34" charset="0"/>
              </a:rPr>
              <a:t>Detailed Design and Construction Documentation</a:t>
            </a:r>
          </a:p>
          <a:p>
            <a:pPr marL="554038" indent="-285750">
              <a:buFont typeface="Arial" panose="020B0604020202020204" pitchFamily="34" charset="0"/>
              <a:buChar char="•"/>
              <a:tabLst>
                <a:tab pos="447675" algn="l"/>
              </a:tabLst>
            </a:pPr>
            <a:r>
              <a:rPr lang="en-AU" sz="1400" dirty="0">
                <a:latin typeface="Arial" panose="020B0604020202020204" pitchFamily="34" charset="0"/>
                <a:cs typeface="Arial" panose="020B0604020202020204" pitchFamily="34" charset="0"/>
              </a:rPr>
              <a:t>Design Delivery and Construction Phase Services</a:t>
            </a:r>
          </a:p>
          <a:p>
            <a:pPr marL="268288">
              <a:buNone/>
              <a:tabLst>
                <a:tab pos="447675" algn="l"/>
              </a:tabLst>
            </a:pPr>
            <a:endParaRPr lang="en-AU" sz="1400" dirty="0">
              <a:latin typeface="Arial" panose="020B0604020202020204" pitchFamily="34" charset="0"/>
              <a:cs typeface="Arial" panose="020B0604020202020204" pitchFamily="34" charset="0"/>
            </a:endParaRPr>
          </a:p>
          <a:p>
            <a:pPr marL="268288">
              <a:buNone/>
            </a:pPr>
            <a:r>
              <a:rPr lang="en-AU" sz="1400" dirty="0">
                <a:latin typeface="Arial" panose="020B0604020202020204" pitchFamily="34" charset="0"/>
                <a:cs typeface="Arial" panose="020B0604020202020204" pitchFamily="34" charset="0"/>
              </a:rPr>
              <a:t>which contain 60 individual Performance Criteria over the three professional capabilities and three competency profiles.</a:t>
            </a:r>
          </a:p>
        </p:txBody>
      </p:sp>
    </p:spTree>
    <p:extLst>
      <p:ext uri="{BB962C8B-B14F-4D97-AF65-F5344CB8AC3E}">
        <p14:creationId xmlns:p14="http://schemas.microsoft.com/office/powerpoint/2010/main" val="2909059930"/>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68F7D67-0E75-D46E-8B5A-034FF12025E3}"/>
              </a:ext>
            </a:extLst>
          </p:cNvPr>
          <p:cNvSpPr txBox="1"/>
          <p:nvPr/>
        </p:nvSpPr>
        <p:spPr>
          <a:xfrm>
            <a:off x="303472" y="1733858"/>
            <a:ext cx="11646790" cy="2985433"/>
          </a:xfrm>
          <a:prstGeom prst="rect">
            <a:avLst/>
          </a:prstGeom>
          <a:noFill/>
        </p:spPr>
        <p:txBody>
          <a:bodyPr wrap="square">
            <a:spAutoFit/>
          </a:bodyPr>
          <a:lstStyle/>
          <a:p>
            <a:pPr algn="l"/>
            <a:r>
              <a:rPr lang="en-AU" sz="1600" b="1" dirty="0">
                <a:solidFill>
                  <a:schemeClr val="tx1"/>
                </a:solidFill>
                <a:latin typeface="Arial" panose="020B0604020202020204" pitchFamily="34" charset="0"/>
                <a:cs typeface="Arial" panose="020B0604020202020204" pitchFamily="34" charset="0"/>
              </a:rPr>
              <a:t>PREPARATION</a:t>
            </a:r>
            <a:endParaRPr lang="en-AU" sz="1600" dirty="0">
              <a:latin typeface="Arial" panose="020B0604020202020204" pitchFamily="34" charset="0"/>
              <a:ea typeface="Avenir Book"/>
              <a:cs typeface="Arial" panose="020B0604020202020204" pitchFamily="34" charset="0"/>
            </a:endParaRPr>
          </a:p>
          <a:p>
            <a:pPr indent="1588" algn="l"/>
            <a:endParaRPr lang="en-AU" sz="1400" dirty="0">
              <a:solidFill>
                <a:schemeClr val="tx1"/>
              </a:solidFill>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US" sz="1600" dirty="0">
                <a:solidFill>
                  <a:schemeClr val="tx1"/>
                </a:solidFill>
                <a:latin typeface="Arial" panose="020B0604020202020204" pitchFamily="34" charset="0"/>
                <a:cs typeface="Arial" panose="020B0604020202020204" pitchFamily="34" charset="0"/>
              </a:rPr>
              <a:t>Group Study with peers</a:t>
            </a:r>
          </a:p>
          <a:p>
            <a:pPr marL="285750" indent="-285750" algn="l">
              <a:buFont typeface="Arial" panose="020B0604020202020204" pitchFamily="34" charset="0"/>
              <a:buChar char="•"/>
            </a:pPr>
            <a:endParaRPr lang="en-US" sz="1600" dirty="0">
              <a:solidFill>
                <a:schemeClr val="tx1"/>
              </a:solidFill>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US" sz="1600" dirty="0">
                <a:latin typeface="Arial" panose="020B0604020202020204" pitchFamily="34" charset="0"/>
                <a:cs typeface="Arial" panose="020B0604020202020204" pitchFamily="34" charset="0"/>
              </a:rPr>
              <a:t>Conversations with your Supervising Architect</a:t>
            </a:r>
          </a:p>
          <a:p>
            <a:pPr marL="285750" indent="-285750" algn="l">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US" sz="1600" dirty="0">
                <a:solidFill>
                  <a:schemeClr val="tx1"/>
                </a:solidFill>
                <a:latin typeface="Arial" panose="020B0604020202020204" pitchFamily="34" charset="0"/>
                <a:cs typeface="Arial" panose="020B0604020202020204" pitchFamily="34" charset="0"/>
              </a:rPr>
              <a:t>Attending </a:t>
            </a:r>
            <a:r>
              <a:rPr lang="en-US" sz="1600" dirty="0">
                <a:latin typeface="Arial" panose="020B0604020202020204" pitchFamily="34" charset="0"/>
                <a:cs typeface="Arial" panose="020B0604020202020204" pitchFamily="34" charset="0"/>
              </a:rPr>
              <a:t>study sessions like Keith Neighbour Study Group [ACA]</a:t>
            </a:r>
          </a:p>
          <a:p>
            <a:pPr marL="285750" indent="-285750" algn="l">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US" sz="1600" dirty="0">
                <a:solidFill>
                  <a:schemeClr val="tx1"/>
                </a:solidFill>
                <a:latin typeface="Arial" panose="020B0604020202020204" pitchFamily="34" charset="0"/>
                <a:cs typeface="Arial" panose="020B0604020202020204" pitchFamily="34" charset="0"/>
              </a:rPr>
              <a:t>Undertaking </a:t>
            </a:r>
            <a:r>
              <a:rPr lang="en-US" sz="1600">
                <a:solidFill>
                  <a:schemeClr val="tx1"/>
                </a:solidFill>
                <a:latin typeface="Arial" panose="020B0604020202020204" pitchFamily="34" charset="0"/>
                <a:cs typeface="Arial" panose="020B0604020202020204" pitchFamily="34" charset="0"/>
              </a:rPr>
              <a:t>the P</a:t>
            </a:r>
            <a:r>
              <a:rPr lang="en-US" sz="1600">
                <a:latin typeface="Arial" panose="020B0604020202020204" pitchFamily="34" charset="0"/>
                <a:cs typeface="Arial" panose="020B0604020202020204" pitchFamily="34" charset="0"/>
              </a:rPr>
              <a:t>AL’s Program [AIA] </a:t>
            </a:r>
            <a:r>
              <a:rPr lang="en-US" sz="1600" dirty="0">
                <a:latin typeface="Arial" panose="020B0604020202020204" pitchFamily="34" charset="0"/>
                <a:cs typeface="Arial" panose="020B0604020202020204" pitchFamily="34" charset="0"/>
              </a:rPr>
              <a:t>or PARC APE Tutorials</a:t>
            </a:r>
          </a:p>
          <a:p>
            <a:pPr algn="l"/>
            <a:endParaRPr lang="en-US" sz="16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US" sz="1600" dirty="0">
                <a:solidFill>
                  <a:schemeClr val="tx1"/>
                </a:solidFill>
                <a:latin typeface="Arial" panose="020B0604020202020204" pitchFamily="34" charset="0"/>
                <a:cs typeface="Arial" panose="020B0604020202020204" pitchFamily="34" charset="0"/>
              </a:rPr>
              <a:t>Referring to AIA Acumen and other online resour</a:t>
            </a:r>
            <a:r>
              <a:rPr lang="en-US" sz="1600" dirty="0">
                <a:latin typeface="Arial" panose="020B0604020202020204" pitchFamily="34" charset="0"/>
                <a:cs typeface="Arial" panose="020B0604020202020204" pitchFamily="34" charset="0"/>
              </a:rPr>
              <a:t>ces</a:t>
            </a:r>
            <a:endParaRPr lang="en-US" sz="1600" dirty="0">
              <a:solidFill>
                <a:schemeClr val="tx1"/>
              </a:solidFill>
              <a:latin typeface="Arial" panose="020B0604020202020204" pitchFamily="34" charset="0"/>
              <a:cs typeface="Arial" panose="020B0604020202020204" pitchFamily="34" charset="0"/>
            </a:endParaRPr>
          </a:p>
          <a:p>
            <a:pPr marL="287338" indent="0">
              <a:buNone/>
            </a:pPr>
            <a:r>
              <a:rPr lang="en-AU" sz="1400" dirty="0">
                <a:latin typeface="Arial" panose="020B0604020202020204" pitchFamily="34" charset="0"/>
                <a:ea typeface="Avenir Book"/>
                <a:cs typeface="Arial" panose="020B0604020202020204" pitchFamily="34" charset="0"/>
              </a:rPr>
              <a:t> </a:t>
            </a:r>
          </a:p>
        </p:txBody>
      </p:sp>
      <p:sp>
        <p:nvSpPr>
          <p:cNvPr id="11" name="TextBox 10">
            <a:extLst>
              <a:ext uri="{FF2B5EF4-FFF2-40B4-BE49-F238E27FC236}">
                <a16:creationId xmlns:a16="http://schemas.microsoft.com/office/drawing/2014/main" id="{B0511E4C-1CEE-4CA1-EB09-99883AB72443}"/>
              </a:ext>
            </a:extLst>
          </p:cNvPr>
          <p:cNvSpPr txBox="1"/>
          <p:nvPr/>
        </p:nvSpPr>
        <p:spPr>
          <a:xfrm>
            <a:off x="303472" y="1115977"/>
            <a:ext cx="6093372" cy="338554"/>
          </a:xfrm>
          <a:prstGeom prst="rect">
            <a:avLst/>
          </a:prstGeom>
          <a:noFill/>
        </p:spPr>
        <p:txBody>
          <a:bodyPr wrap="square">
            <a:spAutoFit/>
          </a:bodyPr>
          <a:lstStyle/>
          <a:p>
            <a:r>
              <a:rPr lang="en-AU" sz="1600" b="1" dirty="0">
                <a:solidFill>
                  <a:srgbClr val="F94F5E"/>
                </a:solidFill>
                <a:latin typeface="Arial" panose="020B0604020202020204" pitchFamily="34" charset="0"/>
                <a:cs typeface="Arial" panose="020B0604020202020204" pitchFamily="34" charset="0"/>
              </a:rPr>
              <a:t>APE - Architectural Practice Examination</a:t>
            </a:r>
            <a:endParaRPr lang="en-AU" sz="1600" dirty="0">
              <a:solidFill>
                <a:srgbClr val="F94F5E"/>
              </a:solidFill>
            </a:endParaRPr>
          </a:p>
        </p:txBody>
      </p:sp>
    </p:spTree>
    <p:extLst>
      <p:ext uri="{BB962C8B-B14F-4D97-AF65-F5344CB8AC3E}">
        <p14:creationId xmlns:p14="http://schemas.microsoft.com/office/powerpoint/2010/main" val="166241560"/>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4cd7fc6d-badb-4800-a17d-bb6f0e289477">
      <Terms xmlns="http://schemas.microsoft.com/office/infopath/2007/PartnerControls"/>
    </lcf76f155ced4ddcb4097134ff3c332f>
    <TaxCatchAll xmlns="283e5fc2-782f-4b5f-9de8-8ddb5c100a4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42F3DEFB7B0D44B8202B6A224DFD45C" ma:contentTypeVersion="13" ma:contentTypeDescription="Create a new document." ma:contentTypeScope="" ma:versionID="0c6fa68e0b508798fd63616d4eff5290">
  <xsd:schema xmlns:xsd="http://www.w3.org/2001/XMLSchema" xmlns:xs="http://www.w3.org/2001/XMLSchema" xmlns:p="http://schemas.microsoft.com/office/2006/metadata/properties" xmlns:ns2="4cd7fc6d-badb-4800-a17d-bb6f0e289477" xmlns:ns3="283e5fc2-782f-4b5f-9de8-8ddb5c100a4c" targetNamespace="http://schemas.microsoft.com/office/2006/metadata/properties" ma:root="true" ma:fieldsID="fb789498873b24e03c9021958fc7de45" ns2:_="" ns3:_="">
    <xsd:import namespace="4cd7fc6d-badb-4800-a17d-bb6f0e289477"/>
    <xsd:import namespace="283e5fc2-782f-4b5f-9de8-8ddb5c100a4c"/>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d7fc6d-badb-4800-a17d-bb6f0e28947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77c49f7b-fbc8-49f6-9402-f6679b1daaa3"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83e5fc2-782f-4b5f-9de8-8ddb5c100a4c"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62d65b7e-f806-4c83-9b7f-124300bd74dc}" ma:internalName="TaxCatchAll" ma:showField="CatchAllData" ma:web="283e5fc2-782f-4b5f-9de8-8ddb5c100a4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F73C684-48E1-4F3E-B69E-6BD92BA78ECE}">
  <ds:schemaRefs>
    <ds:schemaRef ds:uri="http://schemas.microsoft.com/sharepoint/v3/contenttype/forms"/>
  </ds:schemaRefs>
</ds:datastoreItem>
</file>

<file path=customXml/itemProps2.xml><?xml version="1.0" encoding="utf-8"?>
<ds:datastoreItem xmlns:ds="http://schemas.openxmlformats.org/officeDocument/2006/customXml" ds:itemID="{1E2B2B5A-B1C0-4658-89AE-B63D1A76BC21}">
  <ds:schemaRefs>
    <ds:schemaRef ds:uri="http://schemas.microsoft.com/office/2006/metadata/properties"/>
    <ds:schemaRef ds:uri="http://schemas.microsoft.com/office/infopath/2007/PartnerControls"/>
    <ds:schemaRef ds:uri="4cd7fc6d-badb-4800-a17d-bb6f0e289477"/>
    <ds:schemaRef ds:uri="283e5fc2-782f-4b5f-9de8-8ddb5c100a4c"/>
  </ds:schemaRefs>
</ds:datastoreItem>
</file>

<file path=customXml/itemProps3.xml><?xml version="1.0" encoding="utf-8"?>
<ds:datastoreItem xmlns:ds="http://schemas.openxmlformats.org/officeDocument/2006/customXml" ds:itemID="{B83319A0-8D8B-4565-8709-D419C77FCD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d7fc6d-badb-4800-a17d-bb6f0e289477"/>
    <ds:schemaRef ds:uri="283e5fc2-782f-4b5f-9de8-8ddb5c100a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1500</TotalTime>
  <Words>4115</Words>
  <Application>Microsoft Office PowerPoint</Application>
  <PresentationFormat>Widescreen</PresentationFormat>
  <Paragraphs>478</Paragraphs>
  <Slides>31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Aptos</vt:lpstr>
      <vt:lpstr>Arial</vt:lpstr>
      <vt:lpstr>Helvetica Narrow</vt:lpstr>
      <vt:lpstr>Office Theme</vt:lpstr>
      <vt:lpstr>PowerPoint Presentation</vt:lpstr>
      <vt:lpstr>PowerPoint Presentation</vt:lpstr>
      <vt:lpstr> PEOPLE  Registrar    Sue Crawford      registrar@archboardsa.org.au   Administration Coordinator  Georgina Dungey     admin@archboardsa.org.au  SA and National Convenor  Paul Boyce    SA Deputy Convenor  Katrina Worssam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Cooper</dc:creator>
  <cp:lastModifiedBy>Paul Boyce</cp:lastModifiedBy>
  <cp:revision>93</cp:revision>
  <dcterms:created xsi:type="dcterms:W3CDTF">2024-02-26T23:56:14Z</dcterms:created>
  <dcterms:modified xsi:type="dcterms:W3CDTF">2025-01-13T09:59:18Z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0x010100942F3DEFB7B0D44B8202B6A224DFD45C</vt:lpwstr>
  </property>
  <property fmtid="{D5CDD505-2E9C-101B-9397-08002B2CF9AE}" pid="3" name="MediaServiceImageTags">
    <vt:lpwstr/>
  </property>
</Properties>
</file>